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9" r:id="rId3"/>
    <p:sldId id="260" r:id="rId4"/>
    <p:sldId id="261" r:id="rId5"/>
    <p:sldId id="262" r:id="rId6"/>
    <p:sldId id="263" r:id="rId7"/>
    <p:sldId id="264" r:id="rId8"/>
    <p:sldId id="265" r:id="rId9"/>
    <p:sldId id="266" r:id="rId10"/>
    <p:sldId id="273" r:id="rId11"/>
    <p:sldId id="267" r:id="rId12"/>
    <p:sldId id="268" r:id="rId13"/>
    <p:sldId id="271" r:id="rId14"/>
    <p:sldId id="269" r:id="rId15"/>
    <p:sldId id="270" r:id="rId16"/>
    <p:sldId id="272" r:id="rId17"/>
    <p:sldId id="275" r:id="rId18"/>
    <p:sldId id="274" r:id="rId19"/>
    <p:sldId id="276" r:id="rId20"/>
    <p:sldId id="277" r:id="rId21"/>
    <p:sldId id="278"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0026C13-755C-48C2-8EDA-67F8878F01F8}" type="datetimeFigureOut">
              <a:rPr lang="ru-RU" smtClean="0"/>
              <a:pPr/>
              <a:t>10.05.2013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465EA60-4587-4DD9-8CC5-D85B5A5EC9D2}"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0026C13-755C-48C2-8EDA-67F8878F01F8}" type="datetimeFigureOut">
              <a:rPr lang="ru-RU" smtClean="0"/>
              <a:pPr/>
              <a:t>10.05.2013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465EA60-4587-4DD9-8CC5-D85B5A5EC9D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0026C13-755C-48C2-8EDA-67F8878F01F8}" type="datetimeFigureOut">
              <a:rPr lang="ru-RU" smtClean="0"/>
              <a:pPr/>
              <a:t>10.05.2013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465EA60-4587-4DD9-8CC5-D85B5A5EC9D2}"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0026C13-755C-48C2-8EDA-67F8878F01F8}" type="datetimeFigureOut">
              <a:rPr lang="ru-RU" smtClean="0"/>
              <a:pPr/>
              <a:t>10.05.2013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465EA60-4587-4DD9-8CC5-D85B5A5EC9D2}"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0026C13-755C-48C2-8EDA-67F8878F01F8}" type="datetimeFigureOut">
              <a:rPr lang="ru-RU" smtClean="0"/>
              <a:pPr/>
              <a:t>10.05.2013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465EA60-4587-4DD9-8CC5-D85B5A5EC9D2}"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0026C13-755C-48C2-8EDA-67F8878F01F8}" type="datetimeFigureOut">
              <a:rPr lang="ru-RU" smtClean="0"/>
              <a:pPr/>
              <a:t>10.05.2013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465EA60-4587-4DD9-8CC5-D85B5A5EC9D2}"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0026C13-755C-48C2-8EDA-67F8878F01F8}" type="datetimeFigureOut">
              <a:rPr lang="ru-RU" smtClean="0"/>
              <a:pPr/>
              <a:t>10.05.2013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465EA60-4587-4DD9-8CC5-D85B5A5EC9D2}"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0026C13-755C-48C2-8EDA-67F8878F01F8}" type="datetimeFigureOut">
              <a:rPr lang="ru-RU" smtClean="0"/>
              <a:pPr/>
              <a:t>10.05.2013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465EA60-4587-4DD9-8CC5-D85B5A5EC9D2}"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0026C13-755C-48C2-8EDA-67F8878F01F8}" type="datetimeFigureOut">
              <a:rPr lang="ru-RU" smtClean="0"/>
              <a:pPr/>
              <a:t>10.05.2013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465EA60-4587-4DD9-8CC5-D85B5A5EC9D2}"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0026C13-755C-48C2-8EDA-67F8878F01F8}" type="datetimeFigureOut">
              <a:rPr lang="ru-RU" smtClean="0"/>
              <a:pPr/>
              <a:t>10.05.2013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465EA60-4587-4DD9-8CC5-D85B5A5EC9D2}"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0026C13-755C-48C2-8EDA-67F8878F01F8}" type="datetimeFigureOut">
              <a:rPr lang="ru-RU" smtClean="0"/>
              <a:pPr/>
              <a:t>10.05.2013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465EA60-4587-4DD9-8CC5-D85B5A5EC9D2}"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026C13-755C-48C2-8EDA-67F8878F01F8}" type="datetimeFigureOut">
              <a:rPr lang="ru-RU" smtClean="0"/>
              <a:pPr/>
              <a:t>10.05.2013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65EA60-4587-4DD9-8CC5-D85B5A5EC9D2}"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20.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11.jpeg"/><Relationship Id="rId4" Type="http://schemas.openxmlformats.org/officeDocument/2006/relationships/image" Target="../media/image7.jpeg"/></Relationships>
</file>

<file path=ppt/slides/_rels/slide21.xml.rels><?xml version="1.0" encoding="UTF-8" standalone="yes"?>
<Relationships xmlns="http://schemas.openxmlformats.org/package/2006/relationships"><Relationship Id="rId3" Type="http://schemas.openxmlformats.org/officeDocument/2006/relationships/hyperlink" Target="http://som.fio.ru/" TargetMode="External"/><Relationship Id="rId2" Type="http://schemas.openxmlformats.org/officeDocument/2006/relationships/hyperlink" Target="http://www.edu.ru/" TargetMode="External"/><Relationship Id="rId1" Type="http://schemas.openxmlformats.org/officeDocument/2006/relationships/slideLayout" Target="../slideLayouts/slideLayout6.xml"/><Relationship Id="rId4" Type="http://schemas.openxmlformats.org/officeDocument/2006/relationships/hyperlink" Target="http://catalog.alledu.ru/"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011882"/>
          </a:xfrm>
        </p:spPr>
        <p:txBody>
          <a:bodyPr>
            <a:normAutofit/>
          </a:bodyPr>
          <a:lstStyle/>
          <a:p>
            <a:r>
              <a:rPr lang="ru-RU" sz="2000" b="1" dirty="0" smtClean="0">
                <a:solidFill>
                  <a:schemeClr val="bg2">
                    <a:lumMod val="50000"/>
                  </a:schemeClr>
                </a:solidFill>
                <a:latin typeface="Times New Roman" pitchFamily="18" charset="0"/>
                <a:cs typeface="Times New Roman" pitchFamily="18" charset="0"/>
              </a:rPr>
              <a:t>7 класс. </a:t>
            </a:r>
            <a:r>
              <a:rPr lang="en-US" sz="2000" b="1" dirty="0" smtClean="0">
                <a:solidFill>
                  <a:schemeClr val="bg2">
                    <a:lumMod val="50000"/>
                  </a:schemeClr>
                </a:solidFill>
                <a:latin typeface="Times New Roman" pitchFamily="18" charset="0"/>
                <a:cs typeface="Times New Roman" pitchFamily="18" charset="0"/>
              </a:rPr>
              <a:t>I</a:t>
            </a:r>
            <a:r>
              <a:rPr lang="ru-RU" sz="2000" b="1" dirty="0" smtClean="0">
                <a:solidFill>
                  <a:schemeClr val="bg2">
                    <a:lumMod val="50000"/>
                  </a:schemeClr>
                </a:solidFill>
                <a:latin typeface="Times New Roman" pitchFamily="18" charset="0"/>
                <a:cs typeface="Times New Roman" pitchFamily="18" charset="0"/>
              </a:rPr>
              <a:t> четверть. Изображение фигуры человека и образ человека.</a:t>
            </a:r>
            <a:r>
              <a:rPr lang="ru-RU" sz="2000" dirty="0" smtClean="0">
                <a:solidFill>
                  <a:schemeClr val="bg2">
                    <a:lumMod val="50000"/>
                  </a:schemeClr>
                </a:solidFill>
              </a:rPr>
              <a:t/>
            </a:r>
            <a:br>
              <a:rPr lang="ru-RU" sz="2000" dirty="0" smtClean="0">
                <a:solidFill>
                  <a:schemeClr val="bg2">
                    <a:lumMod val="50000"/>
                  </a:schemeClr>
                </a:solidFill>
              </a:rPr>
            </a:br>
            <a:r>
              <a:rPr lang="ru-RU" sz="2000" dirty="0" smtClean="0">
                <a:solidFill>
                  <a:schemeClr val="bg2">
                    <a:lumMod val="50000"/>
                  </a:schemeClr>
                </a:solidFill>
                <a:latin typeface="Times New Roman" pitchFamily="18" charset="0"/>
                <a:cs typeface="Times New Roman" pitchFamily="18" charset="0"/>
              </a:rPr>
              <a:t/>
            </a:r>
            <a:br>
              <a:rPr lang="ru-RU" sz="2000" dirty="0" smtClean="0">
                <a:solidFill>
                  <a:schemeClr val="bg2">
                    <a:lumMod val="50000"/>
                  </a:schemeClr>
                </a:solidFill>
                <a:latin typeface="Times New Roman" pitchFamily="18" charset="0"/>
                <a:cs typeface="Times New Roman" pitchFamily="18" charset="0"/>
              </a:rPr>
            </a:br>
            <a:r>
              <a:rPr lang="ru-RU" sz="2000" b="1" dirty="0" smtClean="0">
                <a:solidFill>
                  <a:schemeClr val="bg2">
                    <a:lumMod val="50000"/>
                  </a:schemeClr>
                </a:solidFill>
                <a:latin typeface="Times New Roman" pitchFamily="18" charset="0"/>
                <a:cs typeface="Times New Roman" pitchFamily="18" charset="0"/>
              </a:rPr>
              <a:t>Урок 8. Понимание красоты человека в европейском и русском искусстве.</a:t>
            </a:r>
            <a:r>
              <a:rPr lang="ru-RU" sz="2000" dirty="0" smtClean="0">
                <a:solidFill>
                  <a:schemeClr val="bg2">
                    <a:lumMod val="50000"/>
                  </a:schemeClr>
                </a:solidFill>
              </a:rPr>
              <a:t/>
            </a:r>
            <a:br>
              <a:rPr lang="ru-RU" sz="2000" dirty="0" smtClean="0">
                <a:solidFill>
                  <a:schemeClr val="bg2">
                    <a:lumMod val="50000"/>
                  </a:schemeClr>
                </a:solidFill>
              </a:rPr>
            </a:br>
            <a:r>
              <a:rPr lang="ru-RU" sz="2000" dirty="0" smtClean="0">
                <a:solidFill>
                  <a:schemeClr val="bg2">
                    <a:lumMod val="50000"/>
                  </a:schemeClr>
                </a:solidFill>
              </a:rPr>
              <a:t/>
            </a:r>
            <a:br>
              <a:rPr lang="ru-RU" sz="2000" dirty="0" smtClean="0">
                <a:solidFill>
                  <a:schemeClr val="bg2">
                    <a:lumMod val="50000"/>
                  </a:schemeClr>
                </a:solidFill>
              </a:rPr>
            </a:br>
            <a:r>
              <a:rPr lang="ru-RU" sz="2000" dirty="0" smtClean="0">
                <a:solidFill>
                  <a:schemeClr val="bg2">
                    <a:lumMod val="50000"/>
                  </a:schemeClr>
                </a:solidFill>
                <a:latin typeface="Times New Roman" pitchFamily="18" charset="0"/>
                <a:cs typeface="Times New Roman" pitchFamily="18" charset="0"/>
              </a:rPr>
              <a:t/>
            </a:r>
            <a:br>
              <a:rPr lang="ru-RU" sz="2000" dirty="0" smtClean="0">
                <a:solidFill>
                  <a:schemeClr val="bg2">
                    <a:lumMod val="50000"/>
                  </a:schemeClr>
                </a:solidFill>
                <a:latin typeface="Times New Roman" pitchFamily="18" charset="0"/>
                <a:cs typeface="Times New Roman" pitchFamily="18" charset="0"/>
              </a:rPr>
            </a:br>
            <a:r>
              <a:rPr lang="ru-RU" sz="3200" b="1" i="1" dirty="0" smtClean="0">
                <a:solidFill>
                  <a:schemeClr val="bg2">
                    <a:lumMod val="50000"/>
                  </a:schemeClr>
                </a:solidFill>
                <a:latin typeface="Times New Roman" pitchFamily="18" charset="0"/>
                <a:cs typeface="Times New Roman" pitchFamily="18" charset="0"/>
              </a:rPr>
              <a:t/>
            </a:r>
            <a:br>
              <a:rPr lang="ru-RU" sz="3200" b="1" i="1" dirty="0" smtClean="0">
                <a:solidFill>
                  <a:schemeClr val="bg2">
                    <a:lumMod val="50000"/>
                  </a:schemeClr>
                </a:solidFill>
                <a:latin typeface="Times New Roman" pitchFamily="18" charset="0"/>
                <a:cs typeface="Times New Roman" pitchFamily="18" charset="0"/>
              </a:rPr>
            </a:br>
            <a:r>
              <a:rPr lang="ru-RU" sz="3200" i="1" dirty="0" smtClean="0">
                <a:solidFill>
                  <a:schemeClr val="bg2">
                    <a:lumMod val="50000"/>
                  </a:schemeClr>
                </a:solidFill>
                <a:latin typeface="Times New Roman" pitchFamily="18" charset="0"/>
                <a:cs typeface="Times New Roman" pitchFamily="18" charset="0"/>
              </a:rPr>
              <a:t>Приложение к урок.</a:t>
            </a:r>
            <a:r>
              <a:rPr lang="ru-RU" sz="3200" b="1" dirty="0" smtClean="0">
                <a:solidFill>
                  <a:schemeClr val="bg2">
                    <a:lumMod val="50000"/>
                  </a:schemeClr>
                </a:solidFill>
                <a:latin typeface="Times New Roman" pitchFamily="18" charset="0"/>
                <a:cs typeface="Times New Roman" pitchFamily="18" charset="0"/>
              </a:rPr>
              <a:t> </a:t>
            </a:r>
            <a:br>
              <a:rPr lang="ru-RU" sz="3200" b="1" dirty="0" smtClean="0">
                <a:solidFill>
                  <a:schemeClr val="bg2">
                    <a:lumMod val="50000"/>
                  </a:schemeClr>
                </a:solidFill>
                <a:latin typeface="Times New Roman" pitchFamily="18" charset="0"/>
                <a:cs typeface="Times New Roman" pitchFamily="18" charset="0"/>
              </a:rPr>
            </a:br>
            <a:r>
              <a:rPr lang="ru-RU" sz="3600" b="1" i="1" dirty="0" smtClean="0">
                <a:solidFill>
                  <a:schemeClr val="bg2">
                    <a:lumMod val="50000"/>
                  </a:schemeClr>
                </a:solidFill>
                <a:latin typeface="Times New Roman" pitchFamily="18" charset="0"/>
                <a:cs typeface="Times New Roman" pitchFamily="18" charset="0"/>
              </a:rPr>
              <a:t>“</a:t>
            </a:r>
            <a:r>
              <a:rPr lang="ru-RU" sz="3600" dirty="0" smtClean="0">
                <a:solidFill>
                  <a:schemeClr val="bg2">
                    <a:lumMod val="50000"/>
                  </a:schemeClr>
                </a:solidFill>
                <a:latin typeface="Times New Roman" pitchFamily="18" charset="0"/>
                <a:cs typeface="Times New Roman" pitchFamily="18" charset="0"/>
              </a:rPr>
              <a:t> </a:t>
            </a:r>
            <a:r>
              <a:rPr lang="ru-RU" sz="3600" b="1" dirty="0" smtClean="0">
                <a:solidFill>
                  <a:schemeClr val="bg2">
                    <a:lumMod val="50000"/>
                  </a:schemeClr>
                </a:solidFill>
                <a:latin typeface="Times New Roman" pitchFamily="18" charset="0"/>
                <a:cs typeface="Times New Roman" pitchFamily="18" charset="0"/>
              </a:rPr>
              <a:t>Человек в исторической эпохе.</a:t>
            </a:r>
            <a:r>
              <a:rPr lang="ru-RU" sz="3600" b="1" i="1" dirty="0" smtClean="0">
                <a:solidFill>
                  <a:schemeClr val="bg2">
                    <a:lumMod val="50000"/>
                  </a:schemeClr>
                </a:solidFill>
                <a:latin typeface="Times New Roman" pitchFamily="18" charset="0"/>
                <a:cs typeface="Times New Roman" pitchFamily="18" charset="0"/>
              </a:rPr>
              <a:t> ”. </a:t>
            </a:r>
            <a:r>
              <a:rPr lang="ru-RU" sz="3200" b="1" dirty="0" smtClean="0">
                <a:solidFill>
                  <a:schemeClr val="bg2">
                    <a:lumMod val="50000"/>
                  </a:schemeClr>
                </a:solidFill>
                <a:latin typeface="Times New Roman" pitchFamily="18" charset="0"/>
                <a:cs typeface="Times New Roman" pitchFamily="18" charset="0"/>
              </a:rPr>
              <a:t/>
            </a:r>
            <a:br>
              <a:rPr lang="ru-RU" sz="3200" b="1" dirty="0" smtClean="0">
                <a:solidFill>
                  <a:schemeClr val="bg2">
                    <a:lumMod val="50000"/>
                  </a:schemeClr>
                </a:solidFill>
                <a:latin typeface="Times New Roman" pitchFamily="18" charset="0"/>
                <a:cs typeface="Times New Roman" pitchFamily="18" charset="0"/>
              </a:rPr>
            </a:br>
            <a:endParaRPr lang="ru-RU" sz="2000" dirty="0">
              <a:solidFill>
                <a:schemeClr val="bg2">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user\Desktop\fenix1.jpg"/>
          <p:cNvPicPr>
            <a:picLocks noChangeAspect="1" noChangeArrowheads="1"/>
          </p:cNvPicPr>
          <p:nvPr/>
        </p:nvPicPr>
        <p:blipFill>
          <a:blip r:embed="rId2"/>
          <a:srcRect/>
          <a:stretch>
            <a:fillRect/>
          </a:stretch>
        </p:blipFill>
        <p:spPr bwMode="auto">
          <a:xfrm>
            <a:off x="571472" y="357165"/>
            <a:ext cx="7858180" cy="6247253"/>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114800" cy="6083320"/>
          </a:xfrm>
        </p:spPr>
        <p:txBody>
          <a:bodyPr>
            <a:noAutofit/>
          </a:bodyPr>
          <a:lstStyle/>
          <a:p>
            <a:pPr algn="l"/>
            <a:r>
              <a:rPr lang="ru-RU" sz="1800" b="1" dirty="0">
                <a:latin typeface="Times New Roman" pitchFamily="18" charset="0"/>
                <a:cs typeface="Times New Roman" pitchFamily="18" charset="0"/>
              </a:rPr>
              <a:t>Рафаэль </a:t>
            </a:r>
            <a:r>
              <a:rPr lang="ru-RU" sz="1800" b="1" dirty="0" err="1">
                <a:latin typeface="Times New Roman" pitchFamily="18" charset="0"/>
                <a:cs typeface="Times New Roman" pitchFamily="18" charset="0"/>
              </a:rPr>
              <a:t>Санти</a:t>
            </a:r>
            <a:r>
              <a:rPr lang="ru-RU" sz="1800" b="1" dirty="0">
                <a:latin typeface="Times New Roman" pitchFamily="18" charset="0"/>
                <a:cs typeface="Times New Roman" pitchFamily="18" charset="0"/>
              </a:rPr>
              <a:t> (1483 - 1520) известный в мире искусства как Рафаэль создавал свои произведения в Италии. Его картины проникнуты лиризмом и изяществом. Рафаэль – это представитель эпохи Ренессанса, который изображал человека и его бытие на земле, любил расписывать стены соборов Ватикана</a:t>
            </a:r>
            <a:r>
              <a:rPr lang="ru-RU" sz="1800" b="1" dirty="0" smtClean="0">
                <a:latin typeface="Times New Roman" pitchFamily="18" charset="0"/>
                <a:cs typeface="Times New Roman" pitchFamily="18" charset="0"/>
              </a:rPr>
              <a:t>.</a:t>
            </a:r>
            <a:r>
              <a:rPr lang="ru-RU" sz="1800" b="1" i="1" dirty="0">
                <a:latin typeface="Times New Roman" pitchFamily="18" charset="0"/>
                <a:cs typeface="Times New Roman" pitchFamily="18" charset="0"/>
              </a:rPr>
              <a:t> </a:t>
            </a:r>
            <a:r>
              <a:rPr lang="ru-RU" sz="1800" b="1" dirty="0">
                <a:latin typeface="Times New Roman" pitchFamily="18" charset="0"/>
                <a:cs typeface="Times New Roman" pitchFamily="18" charset="0"/>
              </a:rPr>
              <a:t>Картины предавали единство фигур, пропорциональные соответствия пространства и образов, благозвучие колорита. Чистота Богородицы явилась основой для многих картин Рафаэля. Его самое первое изображение Богоматери – это Сикстинская мадонна, которая была написана известным художником еще в 1513 году. Портреты, которые были созданы Рафаэлем, отражали идеальный человеческий образ.</a:t>
            </a:r>
          </a:p>
        </p:txBody>
      </p:sp>
      <p:pic>
        <p:nvPicPr>
          <p:cNvPr id="8194" name="Picture 2" descr="C:\Users\user\Desktop\fenix5.jpg"/>
          <p:cNvPicPr>
            <a:picLocks noChangeAspect="1" noChangeArrowheads="1"/>
          </p:cNvPicPr>
          <p:nvPr/>
        </p:nvPicPr>
        <p:blipFill>
          <a:blip r:embed="rId2"/>
          <a:srcRect/>
          <a:stretch>
            <a:fillRect/>
          </a:stretch>
        </p:blipFill>
        <p:spPr bwMode="auto">
          <a:xfrm>
            <a:off x="4525590" y="285728"/>
            <a:ext cx="4337430" cy="6143668"/>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257676" cy="5940444"/>
          </a:xfrm>
        </p:spPr>
        <p:txBody>
          <a:bodyPr>
            <a:normAutofit fontScale="90000"/>
          </a:bodyPr>
          <a:lstStyle/>
          <a:p>
            <a:pPr algn="l"/>
            <a:r>
              <a:rPr lang="ru-RU" sz="2200" b="1" dirty="0">
                <a:latin typeface="Times New Roman" pitchFamily="18" charset="0"/>
                <a:cs typeface="Times New Roman" pitchFamily="18" charset="0"/>
              </a:rPr>
              <a:t>Более богатая и многогранная личность Нового Времени </a:t>
            </a:r>
            <a:r>
              <a:rPr lang="ru-RU" sz="2200" b="1" dirty="0" smtClean="0">
                <a:latin typeface="Times New Roman" pitchFamily="18" charset="0"/>
                <a:cs typeface="Times New Roman" pitchFamily="18" charset="0"/>
              </a:rPr>
              <a:t> </a:t>
            </a:r>
            <a:r>
              <a:rPr lang="ru-RU" sz="2200" b="1" dirty="0">
                <a:latin typeface="Times New Roman" pitchFamily="18" charset="0"/>
                <a:cs typeface="Times New Roman" pitchFamily="18" charset="0"/>
              </a:rPr>
              <a:t>добровольно ищет уединения, но в то же время она острее переживает одиночество как следствие дефицита общения и неспособности выразить богатство своих переживаний. Для этой эпохи человек больше не находится под взором бога: человек теперь  волен делать что хочет, идти куда вздумается, но и венцом творения он уже больше не является, став лишь одной из частей мироздания</a:t>
            </a:r>
            <a:r>
              <a:rPr lang="ru-RU" sz="2200" b="1" dirty="0" smtClean="0">
                <a:latin typeface="Times New Roman" pitchFamily="18" charset="0"/>
                <a:cs typeface="Times New Roman" pitchFamily="18" charset="0"/>
              </a:rPr>
              <a:t>.</a:t>
            </a:r>
            <a:br>
              <a:rPr lang="ru-RU" sz="2200" b="1" dirty="0" smtClean="0">
                <a:latin typeface="Times New Roman" pitchFamily="18" charset="0"/>
                <a:cs typeface="Times New Roman" pitchFamily="18" charset="0"/>
              </a:rPr>
            </a:br>
            <a:r>
              <a:rPr lang="ru-RU" sz="2000" b="1" dirty="0">
                <a:latin typeface="Times New Roman" pitchFamily="18" charset="0"/>
                <a:cs typeface="Times New Roman" pitchFamily="18" charset="0"/>
              </a:rPr>
              <a:t/>
            </a:r>
            <a:br>
              <a:rPr lang="ru-RU" sz="2000" b="1" dirty="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1600" b="1" i="1" dirty="0" smtClean="0">
                <a:latin typeface="Times New Roman" pitchFamily="18" charset="0"/>
                <a:cs typeface="Times New Roman" pitchFamily="18" charset="0"/>
              </a:rPr>
              <a:t>Иван Фирсов </a:t>
            </a:r>
            <a:r>
              <a:rPr lang="ru-RU" sz="1600" b="1" i="1" dirty="0">
                <a:latin typeface="Times New Roman" pitchFamily="18" charset="0"/>
                <a:cs typeface="Times New Roman" pitchFamily="18" charset="0"/>
              </a:rPr>
              <a:t> «Юный живописец», 2-я пол. 1760-х годов, </a:t>
            </a:r>
            <a:r>
              <a:rPr lang="ru-RU" sz="1600" b="1" i="1" dirty="0" smtClean="0">
                <a:latin typeface="Times New Roman" pitchFamily="18" charset="0"/>
                <a:cs typeface="Times New Roman" pitchFamily="18" charset="0"/>
              </a:rPr>
              <a:t>Государственная Третьяковская галерея.</a:t>
            </a:r>
            <a:endParaRPr lang="ru-RU" sz="1600" b="1" i="1" dirty="0">
              <a:latin typeface="Times New Roman" pitchFamily="18" charset="0"/>
              <a:cs typeface="Times New Roman" pitchFamily="18" charset="0"/>
            </a:endParaRPr>
          </a:p>
        </p:txBody>
      </p:sp>
      <p:pic>
        <p:nvPicPr>
          <p:cNvPr id="10242" name="Picture 2" descr="C:\Users\user\Desktop\478px-Young_painter_by_Ivan_Firsov_(1760s).jpg"/>
          <p:cNvPicPr>
            <a:picLocks noChangeAspect="1" noChangeArrowheads="1"/>
          </p:cNvPicPr>
          <p:nvPr/>
        </p:nvPicPr>
        <p:blipFill>
          <a:blip r:embed="rId2"/>
          <a:srcRect/>
          <a:stretch>
            <a:fillRect/>
          </a:stretch>
        </p:blipFill>
        <p:spPr bwMode="auto">
          <a:xfrm>
            <a:off x="4649520" y="571481"/>
            <a:ext cx="4332553" cy="5429287"/>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3829048" cy="6226196"/>
          </a:xfrm>
        </p:spPr>
        <p:txBody>
          <a:bodyPr>
            <a:normAutofit/>
          </a:bodyPr>
          <a:lstStyle/>
          <a:p>
            <a:pPr algn="l"/>
            <a:r>
              <a:rPr lang="ru-RU" sz="2000" b="1" dirty="0" smtClean="0">
                <a:latin typeface="Times New Roman" pitchFamily="18" charset="0"/>
                <a:cs typeface="Times New Roman" pitchFamily="18" charset="0"/>
              </a:rPr>
              <a:t>В </a:t>
            </a:r>
            <a:r>
              <a:rPr lang="ru-RU" sz="2000" b="1" dirty="0">
                <a:latin typeface="Times New Roman" pitchFamily="18" charset="0"/>
                <a:cs typeface="Times New Roman" pitchFamily="18" charset="0"/>
              </a:rPr>
              <a:t>1757 году была открыта Академия художеств, заложившая основы русского академического стиля в живописи конца 18 – 19 веков. Во второй половине 18 века художники обращают внимание на внутренний мир человека и на то, какими средствами можно передать характер и индивидуальные </a:t>
            </a:r>
            <a:r>
              <a:rPr lang="ru-RU" sz="2000" b="1" dirty="0" smtClean="0">
                <a:latin typeface="Times New Roman" pitchFamily="18" charset="0"/>
                <a:cs typeface="Times New Roman" pitchFamily="18" charset="0"/>
              </a:rPr>
              <a:t>черты.</a:t>
            </a:r>
            <a:br>
              <a:rPr lang="ru-RU" sz="2000" b="1" dirty="0" smtClean="0">
                <a:latin typeface="Times New Roman" pitchFamily="18" charset="0"/>
                <a:cs typeface="Times New Roman" pitchFamily="18" charset="0"/>
              </a:rPr>
            </a:br>
            <a:r>
              <a:rPr lang="ru-RU" sz="2000" b="1" dirty="0">
                <a:latin typeface="Times New Roman" pitchFamily="18" charset="0"/>
                <a:cs typeface="Times New Roman" pitchFamily="18" charset="0"/>
              </a:rPr>
              <a:t/>
            </a:r>
            <a:br>
              <a:rPr lang="ru-RU" sz="2000" b="1" dirty="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en-US" sz="2200" b="1" i="1" dirty="0" smtClean="0">
                <a:latin typeface="Times New Roman" pitchFamily="18" charset="0"/>
                <a:cs typeface="Times New Roman" pitchFamily="18" charset="0"/>
              </a:rPr>
              <a:t>“</a:t>
            </a:r>
            <a:r>
              <a:rPr lang="ru-RU" sz="2200" b="1" i="1" dirty="0">
                <a:latin typeface="Times New Roman" pitchFamily="18" charset="0"/>
                <a:cs typeface="Times New Roman" pitchFamily="18" charset="0"/>
              </a:rPr>
              <a:t>Неизвестный </a:t>
            </a:r>
            <a:r>
              <a:rPr lang="ru-RU" sz="2200" b="1" i="1" dirty="0" smtClean="0">
                <a:latin typeface="Times New Roman" pitchFamily="18" charset="0"/>
                <a:cs typeface="Times New Roman" pitchFamily="18" charset="0"/>
              </a:rPr>
              <a:t>художник начала</a:t>
            </a:r>
            <a:r>
              <a:rPr lang="ru-RU" sz="2200" b="1" i="1" dirty="0">
                <a:latin typeface="Times New Roman" pitchFamily="18" charset="0"/>
                <a:cs typeface="Times New Roman" pitchFamily="18" charset="0"/>
              </a:rPr>
              <a:t> 18 века. Портрет Анастасии Нарышкиной </a:t>
            </a:r>
            <a:r>
              <a:rPr lang="ru-RU" sz="2200" b="1" i="1" dirty="0" smtClean="0">
                <a:latin typeface="Times New Roman" pitchFamily="18" charset="0"/>
                <a:cs typeface="Times New Roman" pitchFamily="18" charset="0"/>
              </a:rPr>
              <a:t>с дочерьми</a:t>
            </a:r>
            <a:r>
              <a:rPr lang="en-US" sz="2200" b="1" i="1" dirty="0" smtClean="0">
                <a:latin typeface="Times New Roman" pitchFamily="18" charset="0"/>
                <a:cs typeface="Times New Roman" pitchFamily="18" charset="0"/>
              </a:rPr>
              <a:t>”</a:t>
            </a:r>
            <a:r>
              <a:rPr lang="ru-RU" sz="2200" b="1" i="1" dirty="0">
                <a:latin typeface="Times New Roman" pitchFamily="18" charset="0"/>
                <a:cs typeface="Times New Roman" pitchFamily="18" charset="0"/>
              </a:rPr>
              <a:t> </a:t>
            </a:r>
          </a:p>
        </p:txBody>
      </p:sp>
      <p:pic>
        <p:nvPicPr>
          <p:cNvPr id="11266" name="Picture 2" descr="C:\Users\user\Desktop\1337534151_2f5c.jpg"/>
          <p:cNvPicPr>
            <a:picLocks noChangeAspect="1" noChangeArrowheads="1"/>
          </p:cNvPicPr>
          <p:nvPr/>
        </p:nvPicPr>
        <p:blipFill>
          <a:blip r:embed="rId2"/>
          <a:srcRect/>
          <a:stretch>
            <a:fillRect/>
          </a:stretch>
        </p:blipFill>
        <p:spPr bwMode="auto">
          <a:xfrm>
            <a:off x="4286248" y="500042"/>
            <a:ext cx="4658277" cy="5715016"/>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186238" cy="6083320"/>
          </a:xfrm>
        </p:spPr>
        <p:txBody>
          <a:bodyPr>
            <a:noAutofit/>
          </a:bodyPr>
          <a:lstStyle/>
          <a:p>
            <a:pPr algn="l"/>
            <a:r>
              <a:rPr lang="ru-RU" sz="2000" b="1" dirty="0">
                <a:latin typeface="Times New Roman" pitchFamily="18" charset="0"/>
                <a:cs typeface="Times New Roman" pitchFamily="18" charset="0"/>
              </a:rPr>
              <a:t>Наибольшим достижением русской живописи петровского времени был портрет, в котором художественно воплотилось новое понимание ценности человеческой личности, выдвинутое потребностями преобразовывающегося русского государства</a:t>
            </a:r>
            <a:r>
              <a:rPr lang="ru-RU" sz="2000" b="1" dirty="0" smtClean="0">
                <a:latin typeface="Times New Roman" pitchFamily="18" charset="0"/>
                <a:cs typeface="Times New Roman" pitchFamily="18" charset="0"/>
              </a:rPr>
              <a:t>.</a:t>
            </a:r>
            <a:br>
              <a:rPr lang="ru-RU" sz="2000" b="1" dirty="0" smtClean="0">
                <a:latin typeface="Times New Roman" pitchFamily="18" charset="0"/>
                <a:cs typeface="Times New Roman" pitchFamily="18" charset="0"/>
              </a:rPr>
            </a:br>
            <a:r>
              <a:rPr lang="ru-RU" sz="2000" b="1" dirty="0">
                <a:latin typeface="Times New Roman" pitchFamily="18" charset="0"/>
                <a:cs typeface="Times New Roman" pitchFamily="18" charset="0"/>
              </a:rPr>
              <a:t>В работах Федора Степановича </a:t>
            </a:r>
            <a:r>
              <a:rPr lang="ru-RU" sz="2000" b="1" dirty="0" err="1">
                <a:latin typeface="Times New Roman" pitchFamily="18" charset="0"/>
                <a:cs typeface="Times New Roman" pitchFamily="18" charset="0"/>
              </a:rPr>
              <a:t>Рокотова</a:t>
            </a:r>
            <a:r>
              <a:rPr lang="ru-RU" sz="2000" b="1" dirty="0">
                <a:latin typeface="Times New Roman" pitchFamily="18" charset="0"/>
                <a:cs typeface="Times New Roman" pitchFamily="18" charset="0"/>
              </a:rPr>
              <a:t> (1735/36—1808) </a:t>
            </a:r>
            <a:r>
              <a:rPr lang="ru-RU" sz="2000" b="1" dirty="0" smtClean="0">
                <a:latin typeface="Times New Roman" pitchFamily="18" charset="0"/>
                <a:cs typeface="Times New Roman" pitchFamily="18" charset="0"/>
              </a:rPr>
              <a:t> можно наблюдать глубокое  осмысление этической </a:t>
            </a:r>
            <a:r>
              <a:rPr lang="ru-RU" sz="2000" b="1" dirty="0">
                <a:latin typeface="Times New Roman" pitchFamily="18" charset="0"/>
                <a:cs typeface="Times New Roman" pitchFamily="18" charset="0"/>
              </a:rPr>
              <a:t>сущности человека, </a:t>
            </a:r>
            <a:r>
              <a:rPr lang="ru-RU" sz="2000" b="1" dirty="0" smtClean="0">
                <a:latin typeface="Times New Roman" pitchFamily="18" charset="0"/>
                <a:cs typeface="Times New Roman" pitchFamily="18" charset="0"/>
              </a:rPr>
              <a:t>видеть  </a:t>
            </a:r>
            <a:r>
              <a:rPr lang="ru-RU" sz="2000" b="1" dirty="0">
                <a:latin typeface="Times New Roman" pitchFamily="18" charset="0"/>
                <a:cs typeface="Times New Roman" pitchFamily="18" charset="0"/>
              </a:rPr>
              <a:t>ценности его внутреннего мира</a:t>
            </a:r>
            <a:r>
              <a:rPr lang="ru-RU" sz="2000" b="1" dirty="0" smtClean="0">
                <a:latin typeface="Times New Roman" pitchFamily="18" charset="0"/>
                <a:cs typeface="Times New Roman" pitchFamily="18" charset="0"/>
              </a:rPr>
              <a:t>.</a:t>
            </a:r>
            <a:br>
              <a:rPr lang="ru-RU" sz="2000" b="1" dirty="0" smtClean="0">
                <a:latin typeface="Times New Roman" pitchFamily="18" charset="0"/>
                <a:cs typeface="Times New Roman" pitchFamily="18" charset="0"/>
              </a:rPr>
            </a:br>
            <a:r>
              <a:rPr lang="ru-RU" sz="2000" b="1" dirty="0">
                <a:latin typeface="Times New Roman" pitchFamily="18" charset="0"/>
                <a:cs typeface="Times New Roman" pitchFamily="18" charset="0"/>
              </a:rPr>
              <a:t/>
            </a:r>
            <a:br>
              <a:rPr lang="ru-RU" sz="2000" b="1" dirty="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a:latin typeface="Times New Roman" pitchFamily="18" charset="0"/>
                <a:cs typeface="Times New Roman" pitchFamily="18" charset="0"/>
              </a:rPr>
              <a:t> </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en-US" sz="2000" b="1" i="1" dirty="0" smtClean="0">
                <a:latin typeface="Times New Roman" pitchFamily="18" charset="0"/>
                <a:cs typeface="Times New Roman" pitchFamily="18" charset="0"/>
              </a:rPr>
              <a:t>“</a:t>
            </a:r>
            <a:r>
              <a:rPr lang="ru-RU" sz="2000" b="1" i="1" dirty="0" smtClean="0">
                <a:latin typeface="Times New Roman" pitchFamily="18" charset="0"/>
                <a:cs typeface="Times New Roman" pitchFamily="18" charset="0"/>
              </a:rPr>
              <a:t>Портрет </a:t>
            </a:r>
            <a:r>
              <a:rPr lang="ru-RU" sz="2000" b="1" i="1" dirty="0">
                <a:latin typeface="Times New Roman" pitchFamily="18" charset="0"/>
                <a:cs typeface="Times New Roman" pitchFamily="18" charset="0"/>
              </a:rPr>
              <a:t>И.Н.Тютчева</a:t>
            </a:r>
            <a:r>
              <a:rPr lang="ru-RU" sz="2000" b="1" i="1" dirty="0" smtClean="0">
                <a:latin typeface="Times New Roman" pitchFamily="18" charset="0"/>
                <a:cs typeface="Times New Roman" pitchFamily="18" charset="0"/>
              </a:rPr>
              <a:t>.</a:t>
            </a:r>
            <a:r>
              <a:rPr lang="en-US" sz="2000" b="1" i="1" dirty="0" smtClean="0">
                <a:latin typeface="Times New Roman" pitchFamily="18" charset="0"/>
                <a:cs typeface="Times New Roman" pitchFamily="18" charset="0"/>
              </a:rPr>
              <a:t>”</a:t>
            </a:r>
            <a:r>
              <a:rPr lang="ru-RU" sz="2000" dirty="0"/>
              <a:t/>
            </a:r>
            <a:br>
              <a:rPr lang="ru-RU" sz="2000" dirty="0"/>
            </a:br>
            <a:endParaRPr lang="ru-RU" sz="2000" b="1" dirty="0">
              <a:latin typeface="Times New Roman" pitchFamily="18" charset="0"/>
              <a:cs typeface="Times New Roman" pitchFamily="18" charset="0"/>
            </a:endParaRPr>
          </a:p>
        </p:txBody>
      </p:sp>
      <p:pic>
        <p:nvPicPr>
          <p:cNvPr id="12292" name="Picture 4" descr="C:\Users\user\Desktop\0025 (1).jpg"/>
          <p:cNvPicPr>
            <a:picLocks noChangeAspect="1" noChangeArrowheads="1"/>
          </p:cNvPicPr>
          <p:nvPr/>
        </p:nvPicPr>
        <p:blipFill>
          <a:blip r:embed="rId2"/>
          <a:srcRect/>
          <a:stretch>
            <a:fillRect/>
          </a:stretch>
        </p:blipFill>
        <p:spPr bwMode="auto">
          <a:xfrm>
            <a:off x="4523632" y="500042"/>
            <a:ext cx="4269607" cy="571504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186238" cy="5797568"/>
          </a:xfrm>
        </p:spPr>
        <p:txBody>
          <a:bodyPr>
            <a:normAutofit/>
          </a:bodyPr>
          <a:lstStyle/>
          <a:p>
            <a:pPr algn="l"/>
            <a:r>
              <a:rPr lang="ru-RU" sz="2000" b="1" dirty="0">
                <a:latin typeface="Times New Roman" pitchFamily="18" charset="0"/>
                <a:cs typeface="Times New Roman" pitchFamily="18" charset="0"/>
              </a:rPr>
              <a:t>Характерное произведение зрелого </a:t>
            </a:r>
            <a:r>
              <a:rPr lang="ru-RU" sz="2000" b="1" dirty="0" err="1">
                <a:latin typeface="Times New Roman" pitchFamily="18" charset="0"/>
                <a:cs typeface="Times New Roman" pitchFamily="18" charset="0"/>
              </a:rPr>
              <a:t>Рокотова</a:t>
            </a:r>
            <a:r>
              <a:rPr lang="ru-RU" sz="2000" b="1" dirty="0">
                <a:latin typeface="Times New Roman" pitchFamily="18" charset="0"/>
                <a:cs typeface="Times New Roman" pitchFamily="18" charset="0"/>
              </a:rPr>
              <a:t> — портрет поэта и драматурга А. П. Сумарокова (</a:t>
            </a:r>
            <a:r>
              <a:rPr lang="ru-RU" sz="2000" b="1" dirty="0" err="1">
                <a:latin typeface="Times New Roman" pitchFamily="18" charset="0"/>
                <a:cs typeface="Times New Roman" pitchFamily="18" charset="0"/>
              </a:rPr>
              <a:t>ок</a:t>
            </a:r>
            <a:r>
              <a:rPr lang="ru-RU" sz="2000" b="1" dirty="0">
                <a:latin typeface="Times New Roman" pitchFamily="18" charset="0"/>
                <a:cs typeface="Times New Roman" pitchFamily="18" charset="0"/>
              </a:rPr>
              <a:t>. 1777; Москва, Исторический музей). Здесь создан тип дворянского интеллигента второй половины 18 века. Портрету присущи известная парадность, импозантность постановки фигуры, декоративная трактовка аксессуаров; тем не менее Сумароков изображен человеком большого, глубокого и благородного ума. Выражение презрительной горечи, которой дышит его лицо, отражает реальное мироощущение опального поэта. </a:t>
            </a:r>
          </a:p>
        </p:txBody>
      </p:sp>
      <p:pic>
        <p:nvPicPr>
          <p:cNvPr id="13314" name="Picture 2" descr="C:\Users\user\Desktop\image_thumb_6.png"/>
          <p:cNvPicPr>
            <a:picLocks noChangeAspect="1" noChangeArrowheads="1"/>
          </p:cNvPicPr>
          <p:nvPr/>
        </p:nvPicPr>
        <p:blipFill>
          <a:blip r:embed="rId2"/>
          <a:srcRect/>
          <a:stretch>
            <a:fillRect/>
          </a:stretch>
        </p:blipFill>
        <p:spPr bwMode="auto">
          <a:xfrm>
            <a:off x="4572000" y="571480"/>
            <a:ext cx="4371972" cy="5353197"/>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3614734" cy="3582990"/>
          </a:xfrm>
        </p:spPr>
        <p:txBody>
          <a:bodyPr>
            <a:normAutofit/>
          </a:bodyPr>
          <a:lstStyle/>
          <a:p>
            <a:pPr algn="l"/>
            <a:r>
              <a:rPr lang="ru-RU" sz="2000" b="1" dirty="0">
                <a:latin typeface="Times New Roman" pitchFamily="18" charset="0"/>
                <a:cs typeface="Times New Roman" pitchFamily="18" charset="0"/>
              </a:rPr>
              <a:t>Антон Павлович </a:t>
            </a:r>
            <a:r>
              <a:rPr lang="ru-RU" sz="2000" b="1" dirty="0" err="1" smtClean="0">
                <a:latin typeface="Times New Roman" pitchFamily="18" charset="0"/>
                <a:cs typeface="Times New Roman" pitchFamily="18" charset="0"/>
              </a:rPr>
              <a:t>Лосенко</a:t>
            </a:r>
            <a:r>
              <a:rPr lang="ru-RU" sz="2000" b="1" dirty="0">
                <a:latin typeface="Times New Roman" pitchFamily="18" charset="0"/>
                <a:cs typeface="Times New Roman" pitchFamily="18" charset="0"/>
              </a:rPr>
              <a:t> </a:t>
            </a:r>
            <a:r>
              <a:rPr lang="ru-RU" sz="2000" b="1" dirty="0" smtClean="0">
                <a:latin typeface="Times New Roman" pitchFamily="18" charset="0"/>
                <a:cs typeface="Times New Roman" pitchFamily="18" charset="0"/>
              </a:rPr>
              <a:t>обратился к сюжету </a:t>
            </a:r>
            <a:r>
              <a:rPr lang="ru-RU" sz="2000" b="1" dirty="0">
                <a:latin typeface="Times New Roman" pitchFamily="18" charset="0"/>
                <a:cs typeface="Times New Roman" pitchFamily="18" charset="0"/>
              </a:rPr>
              <a:t>русской истории </a:t>
            </a:r>
            <a:r>
              <a:rPr lang="ru-RU" sz="2000" b="1" dirty="0" smtClean="0">
                <a:latin typeface="Times New Roman" pitchFamily="18" charset="0"/>
                <a:cs typeface="Times New Roman" pitchFamily="18" charset="0"/>
              </a:rPr>
              <a:t> - «</a:t>
            </a:r>
            <a:r>
              <a:rPr lang="ru-RU" sz="2000" b="1" dirty="0">
                <a:latin typeface="Times New Roman" pitchFamily="18" charset="0"/>
                <a:cs typeface="Times New Roman" pitchFamily="18" charset="0"/>
              </a:rPr>
              <a:t>Владимир и </a:t>
            </a:r>
            <a:r>
              <a:rPr lang="ru-RU" sz="2000" b="1" dirty="0" err="1">
                <a:latin typeface="Times New Roman" pitchFamily="18" charset="0"/>
                <a:cs typeface="Times New Roman" pitchFamily="18" charset="0"/>
              </a:rPr>
              <a:t>Рогнеда</a:t>
            </a:r>
            <a:r>
              <a:rPr lang="ru-RU" sz="2000" b="1" dirty="0" smtClean="0">
                <a:latin typeface="Times New Roman" pitchFamily="18" charset="0"/>
                <a:cs typeface="Times New Roman" pitchFamily="18" charset="0"/>
              </a:rPr>
              <a:t>» , </a:t>
            </a:r>
            <a:r>
              <a:rPr lang="ru-RU" sz="2000" b="1" dirty="0">
                <a:latin typeface="Times New Roman" pitchFamily="18" charset="0"/>
                <a:cs typeface="Times New Roman" pitchFamily="18" charset="0"/>
              </a:rPr>
              <a:t>он написал в 1770 году. </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a:latin typeface="Times New Roman" pitchFamily="18" charset="0"/>
                <a:cs typeface="Times New Roman" pitchFamily="18" charset="0"/>
              </a:rPr>
              <a:t> </a:t>
            </a:r>
            <a:r>
              <a:rPr lang="ru-RU" sz="2000" b="1" dirty="0" smtClean="0">
                <a:latin typeface="Times New Roman" pitchFamily="18" charset="0"/>
                <a:cs typeface="Times New Roman" pitchFamily="18" charset="0"/>
              </a:rPr>
              <a:t>Художник</a:t>
            </a:r>
            <a:r>
              <a:rPr lang="ru-RU" sz="2000" b="1" dirty="0">
                <a:latin typeface="Times New Roman" pitchFamily="18" charset="0"/>
                <a:cs typeface="Times New Roman" pitchFamily="18" charset="0"/>
              </a:rPr>
              <a:t> изобразил душевные переживания героев, горе </a:t>
            </a:r>
            <a:r>
              <a:rPr lang="ru-RU" sz="2000" b="1" dirty="0" err="1">
                <a:latin typeface="Times New Roman" pitchFamily="18" charset="0"/>
                <a:cs typeface="Times New Roman" pitchFamily="18" charset="0"/>
              </a:rPr>
              <a:t>Рогнеды</a:t>
            </a:r>
            <a:r>
              <a:rPr lang="ru-RU" sz="2000" b="1" dirty="0">
                <a:latin typeface="Times New Roman" pitchFamily="18" charset="0"/>
                <a:cs typeface="Times New Roman" pitchFamily="18" charset="0"/>
              </a:rPr>
              <a:t> и раскаяние Владимира, убившего ее отца и братьев. </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endParaRPr lang="ru-RU" sz="2000" b="1" dirty="0">
              <a:latin typeface="Times New Roman" pitchFamily="18" charset="0"/>
              <a:cs typeface="Times New Roman" pitchFamily="18" charset="0"/>
            </a:endParaRPr>
          </a:p>
        </p:txBody>
      </p:sp>
      <p:pic>
        <p:nvPicPr>
          <p:cNvPr id="14338" name="Picture 2" descr="C:\Users\user\Desktop\picture_226.jpg"/>
          <p:cNvPicPr>
            <a:picLocks noChangeAspect="1" noChangeArrowheads="1"/>
          </p:cNvPicPr>
          <p:nvPr/>
        </p:nvPicPr>
        <p:blipFill>
          <a:blip r:embed="rId2"/>
          <a:srcRect/>
          <a:stretch>
            <a:fillRect/>
          </a:stretch>
        </p:blipFill>
        <p:spPr bwMode="auto">
          <a:xfrm>
            <a:off x="3903845" y="500042"/>
            <a:ext cx="4882997" cy="5929354"/>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797040"/>
          </a:xfrm>
        </p:spPr>
        <p:txBody>
          <a:bodyPr>
            <a:normAutofit/>
          </a:bodyPr>
          <a:lstStyle/>
          <a:p>
            <a:r>
              <a:rPr lang="ru-RU" sz="2000" b="1" dirty="0" smtClean="0">
                <a:latin typeface="Times New Roman" pitchFamily="18" charset="0"/>
                <a:cs typeface="Times New Roman" pitchFamily="18" charset="0"/>
              </a:rPr>
              <a:t>Следующая монументальная картина А. П. </a:t>
            </a:r>
            <a:r>
              <a:rPr lang="ru-RU" sz="2000" b="1" dirty="0" err="1" smtClean="0">
                <a:latin typeface="Times New Roman" pitchFamily="18" charset="0"/>
                <a:cs typeface="Times New Roman" pitchFamily="18" charset="0"/>
              </a:rPr>
              <a:t>Лосенко</a:t>
            </a:r>
            <a:r>
              <a:rPr lang="ru-RU" sz="2000" b="1" dirty="0" smtClean="0">
                <a:latin typeface="Times New Roman" pitchFamily="18" charset="0"/>
                <a:cs typeface="Times New Roman" pitchFamily="18" charset="0"/>
              </a:rPr>
              <a:t>, «Прощание Гектора с </a:t>
            </a:r>
            <a:r>
              <a:rPr lang="ru-RU" sz="2000" b="1" dirty="0" err="1" smtClean="0">
                <a:latin typeface="Times New Roman" pitchFamily="18" charset="0"/>
                <a:cs typeface="Times New Roman" pitchFamily="18" charset="0"/>
              </a:rPr>
              <a:t>Андромахой</a:t>
            </a:r>
            <a:r>
              <a:rPr lang="ru-RU" sz="2000" b="1" dirty="0" smtClean="0">
                <a:latin typeface="Times New Roman" pitchFamily="18" charset="0"/>
                <a:cs typeface="Times New Roman" pitchFamily="18" charset="0"/>
              </a:rPr>
              <a:t>» (1773), также изображала глубокие душевные переживания героев.</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Изображение внутреннего мира человека было характерной чертой русской живописи второй половины 18 века. </a:t>
            </a:r>
            <a:endParaRPr lang="ru-RU" sz="2000" dirty="0">
              <a:latin typeface="Times New Roman" pitchFamily="18" charset="0"/>
              <a:cs typeface="Times New Roman" pitchFamily="18" charset="0"/>
            </a:endParaRPr>
          </a:p>
        </p:txBody>
      </p:sp>
      <p:pic>
        <p:nvPicPr>
          <p:cNvPr id="3" name="Picture 3" descr="C:\Users\user\Desktop\071018164754.jpg"/>
          <p:cNvPicPr>
            <a:picLocks noChangeAspect="1" noChangeArrowheads="1"/>
          </p:cNvPicPr>
          <p:nvPr/>
        </p:nvPicPr>
        <p:blipFill>
          <a:blip r:embed="rId2"/>
          <a:srcRect/>
          <a:stretch>
            <a:fillRect/>
          </a:stretch>
        </p:blipFill>
        <p:spPr bwMode="auto">
          <a:xfrm>
            <a:off x="1571604" y="2071678"/>
            <a:ext cx="6366335" cy="4601951"/>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868610"/>
          </a:xfrm>
        </p:spPr>
        <p:txBody>
          <a:bodyPr>
            <a:normAutofit/>
          </a:bodyPr>
          <a:lstStyle/>
          <a:p>
            <a:r>
              <a:rPr lang="ru-RU" sz="2000" b="1" dirty="0">
                <a:latin typeface="Times New Roman" pitchFamily="18" charset="0"/>
                <a:cs typeface="Times New Roman" pitchFamily="18" charset="0"/>
              </a:rPr>
              <a:t>Человеческая деятельность в XX веке приобрела более глобальный характер. Человек в нашем столетии стал обладателем множества научных открытий и технических средств, использование которых явилось причиной экологических проблем. Для современного человека, в целом, характерны многие черты предыдущих эпох, только они ярче выражены.</a:t>
            </a:r>
            <a:r>
              <a:rPr lang="ru-RU" sz="2000" b="1" i="1" dirty="0">
                <a:latin typeface="Times New Roman" pitchFamily="18" charset="0"/>
                <a:cs typeface="Times New Roman" pitchFamily="18" charset="0"/>
              </a:rPr>
              <a:t> </a:t>
            </a:r>
            <a:r>
              <a:rPr lang="ru-RU" sz="2000" b="1" i="1" dirty="0" smtClean="0">
                <a:latin typeface="Times New Roman" pitchFamily="18" charset="0"/>
                <a:cs typeface="Times New Roman" pitchFamily="18" charset="0"/>
              </a:rPr>
              <a:t/>
            </a:r>
            <a:br>
              <a:rPr lang="ru-RU" sz="2000" b="1" i="1" dirty="0" smtClean="0">
                <a:latin typeface="Times New Roman" pitchFamily="18" charset="0"/>
                <a:cs typeface="Times New Roman" pitchFamily="18" charset="0"/>
              </a:rPr>
            </a:br>
            <a:r>
              <a:rPr lang="ru-RU" sz="2000" b="1" i="1" dirty="0" smtClean="0">
                <a:latin typeface="Times New Roman" pitchFamily="18" charset="0"/>
                <a:cs typeface="Times New Roman" pitchFamily="18" charset="0"/>
              </a:rPr>
              <a:t>П.Пикассо</a:t>
            </a:r>
            <a:r>
              <a:rPr lang="en-US" sz="2000" b="1" i="1" dirty="0" smtClean="0">
                <a:latin typeface="Times New Roman" pitchFamily="18" charset="0"/>
                <a:cs typeface="Times New Roman" pitchFamily="18" charset="0"/>
              </a:rPr>
              <a:t>“</a:t>
            </a:r>
            <a:r>
              <a:rPr lang="ru-RU" sz="2000" b="1" i="1" dirty="0" smtClean="0">
                <a:latin typeface="Times New Roman" pitchFamily="18" charset="0"/>
                <a:cs typeface="Times New Roman" pitchFamily="18" charset="0"/>
              </a:rPr>
              <a:t>Дочь художника</a:t>
            </a:r>
            <a:r>
              <a:rPr lang="en-US" sz="2000" b="1" i="1" dirty="0" smtClean="0">
                <a:latin typeface="Times New Roman" pitchFamily="18" charset="0"/>
                <a:cs typeface="Times New Roman" pitchFamily="18" charset="0"/>
              </a:rPr>
              <a:t>”</a:t>
            </a:r>
            <a:r>
              <a:rPr lang="ru-RU" sz="2000" b="1" i="1" dirty="0" smtClean="0">
                <a:latin typeface="Times New Roman" pitchFamily="18" charset="0"/>
                <a:cs typeface="Times New Roman" pitchFamily="18" charset="0"/>
              </a:rPr>
              <a:t>             П.Пикассо </a:t>
            </a:r>
            <a:r>
              <a:rPr lang="en-US" sz="2000" b="1" i="1" dirty="0" smtClean="0">
                <a:latin typeface="Times New Roman" pitchFamily="18" charset="0"/>
                <a:cs typeface="Times New Roman" pitchFamily="18" charset="0"/>
              </a:rPr>
              <a:t>“</a:t>
            </a:r>
            <a:r>
              <a:rPr lang="ru-RU" sz="2000" b="1" i="1" dirty="0" smtClean="0">
                <a:latin typeface="Times New Roman" pitchFamily="18" charset="0"/>
                <a:cs typeface="Times New Roman" pitchFamily="18" charset="0"/>
              </a:rPr>
              <a:t>Девочка на шаре</a:t>
            </a:r>
            <a:r>
              <a:rPr lang="en-US" sz="2000" b="1" i="1" dirty="0" smtClean="0">
                <a:latin typeface="Times New Roman" pitchFamily="18" charset="0"/>
                <a:cs typeface="Times New Roman" pitchFamily="18" charset="0"/>
              </a:rPr>
              <a:t>”</a:t>
            </a:r>
            <a:endParaRPr lang="ru-RU" sz="2000" b="1" dirty="0">
              <a:latin typeface="Times New Roman" pitchFamily="18" charset="0"/>
              <a:cs typeface="Times New Roman" pitchFamily="18" charset="0"/>
            </a:endParaRPr>
          </a:p>
        </p:txBody>
      </p:sp>
      <p:pic>
        <p:nvPicPr>
          <p:cNvPr id="16386" name="Picture 2" descr="C:\Users\user\Desktop\20090507_picasso_girl.jpg"/>
          <p:cNvPicPr>
            <a:picLocks noChangeAspect="1" noChangeArrowheads="1"/>
          </p:cNvPicPr>
          <p:nvPr/>
        </p:nvPicPr>
        <p:blipFill>
          <a:blip r:embed="rId2"/>
          <a:srcRect/>
          <a:stretch>
            <a:fillRect/>
          </a:stretch>
        </p:blipFill>
        <p:spPr bwMode="auto">
          <a:xfrm>
            <a:off x="1142976" y="2879642"/>
            <a:ext cx="2786082" cy="3747280"/>
          </a:xfrm>
          <a:prstGeom prst="rect">
            <a:avLst/>
          </a:prstGeom>
          <a:noFill/>
        </p:spPr>
      </p:pic>
      <p:pic>
        <p:nvPicPr>
          <p:cNvPr id="16387" name="Picture 3" descr="C:\Users\user\Desktop\MivfnfZ5Bh4.jpg"/>
          <p:cNvPicPr>
            <a:picLocks noChangeAspect="1" noChangeArrowheads="1"/>
          </p:cNvPicPr>
          <p:nvPr/>
        </p:nvPicPr>
        <p:blipFill>
          <a:blip r:embed="rId3"/>
          <a:srcRect/>
          <a:stretch>
            <a:fillRect/>
          </a:stretch>
        </p:blipFill>
        <p:spPr bwMode="auto">
          <a:xfrm>
            <a:off x="5429256" y="2928934"/>
            <a:ext cx="2500330" cy="3647824"/>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186238" cy="6297634"/>
          </a:xfrm>
        </p:spPr>
        <p:txBody>
          <a:bodyPr>
            <a:noAutofit/>
          </a:bodyPr>
          <a:lstStyle/>
          <a:p>
            <a:pPr algn="l"/>
            <a:r>
              <a:rPr lang="ru-RU" sz="1800" b="1" dirty="0" smtClean="0">
                <a:latin typeface="Times New Roman" pitchFamily="18" charset="0"/>
                <a:cs typeface="Times New Roman" pitchFamily="18" charset="0"/>
              </a:rPr>
              <a:t>Развитие </a:t>
            </a:r>
            <a:r>
              <a:rPr lang="ru-RU" sz="1800" b="1" dirty="0">
                <a:latin typeface="Times New Roman" pitchFamily="18" charset="0"/>
                <a:cs typeface="Times New Roman" pitchFamily="18" charset="0"/>
              </a:rPr>
              <a:t>научно-технического прогресса </a:t>
            </a:r>
            <a:r>
              <a:rPr lang="ru-RU" sz="1800" b="1" dirty="0" smtClean="0">
                <a:latin typeface="Times New Roman" pitchFamily="18" charset="0"/>
                <a:cs typeface="Times New Roman" pitchFamily="18" charset="0"/>
              </a:rPr>
              <a:t> </a:t>
            </a:r>
            <a:r>
              <a:rPr lang="ru-RU" sz="1800" b="1" dirty="0">
                <a:latin typeface="Times New Roman" pitchFamily="18" charset="0"/>
                <a:cs typeface="Times New Roman" pitchFamily="18" charset="0"/>
              </a:rPr>
              <a:t>подтолкнуло человечество к смене восприятий ценностей цивилизации, места человека в природе и обществе, эстетических и морально-этических ценностей</a:t>
            </a:r>
            <a:r>
              <a:rPr lang="ru-RU" sz="1800" b="1" dirty="0" smtClean="0">
                <a:latin typeface="Times New Roman" pitchFamily="18" charset="0"/>
                <a:cs typeface="Times New Roman" pitchFamily="18" charset="0"/>
              </a:rPr>
              <a:t>. Это время борьбы со стереотипами в искусстве, поиск новых идей , материалов, стилей и техники исполнения произведений. Образ человека продолжает доминировать в искусстве, но всё больше он строится на ассоциативной основе.  Динамизм индустриальной эпохи приводит к обобщающему образу, </a:t>
            </a:r>
            <a:r>
              <a:rPr lang="ru-RU" sz="1800" b="1" dirty="0">
                <a:latin typeface="Times New Roman" pitchFamily="18" charset="0"/>
                <a:cs typeface="Times New Roman" pitchFamily="18" charset="0"/>
              </a:rPr>
              <a:t>к</a:t>
            </a:r>
            <a:r>
              <a:rPr lang="ru-RU" sz="1800" b="1" dirty="0" smtClean="0">
                <a:latin typeface="Times New Roman" pitchFamily="18" charset="0"/>
                <a:cs typeface="Times New Roman" pitchFamily="18" charset="0"/>
              </a:rPr>
              <a:t>расота тела – природы –души человека.</a:t>
            </a:r>
            <a:br>
              <a:rPr lang="ru-RU" sz="1800" b="1" dirty="0" smtClean="0">
                <a:latin typeface="Times New Roman" pitchFamily="18" charset="0"/>
                <a:cs typeface="Times New Roman" pitchFamily="18" charset="0"/>
              </a:rPr>
            </a:br>
            <a:r>
              <a:rPr lang="ru-RU" sz="1800" b="1" dirty="0">
                <a:latin typeface="Times New Roman" pitchFamily="18" charset="0"/>
                <a:cs typeface="Times New Roman" pitchFamily="18" charset="0"/>
              </a:rPr>
              <a:t/>
            </a:r>
            <a:br>
              <a:rPr lang="ru-RU" sz="1800" b="1" dirty="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i="1" dirty="0" smtClean="0">
                <a:latin typeface="Times New Roman" pitchFamily="18" charset="0"/>
                <a:cs typeface="Times New Roman" pitchFamily="18" charset="0"/>
              </a:rPr>
              <a:t>Картина </a:t>
            </a:r>
            <a:r>
              <a:rPr lang="ru-RU" sz="2000" b="1" i="1" dirty="0">
                <a:latin typeface="Times New Roman" pitchFamily="18" charset="0"/>
                <a:cs typeface="Times New Roman" pitchFamily="18" charset="0"/>
              </a:rPr>
              <a:t>Чюрлениса: </a:t>
            </a:r>
            <a:r>
              <a:rPr lang="en-US" sz="2000" b="1" i="1" dirty="0" smtClean="0">
                <a:latin typeface="Times New Roman" pitchFamily="18" charset="0"/>
                <a:cs typeface="Times New Roman" pitchFamily="18" charset="0"/>
              </a:rPr>
              <a:t>”</a:t>
            </a:r>
            <a:r>
              <a:rPr lang="ru-RU" sz="2000" b="1" i="1" dirty="0" smtClean="0">
                <a:latin typeface="Times New Roman" pitchFamily="18" charset="0"/>
                <a:cs typeface="Times New Roman" pitchFamily="18" charset="0"/>
              </a:rPr>
              <a:t>Истина</a:t>
            </a:r>
            <a:r>
              <a:rPr lang="en-US" sz="2000" b="1" i="1" dirty="0" smtClean="0">
                <a:latin typeface="Times New Roman" pitchFamily="18" charset="0"/>
                <a:cs typeface="Times New Roman" pitchFamily="18" charset="0"/>
              </a:rPr>
              <a:t>”</a:t>
            </a:r>
            <a:r>
              <a:rPr lang="ru-RU" sz="2000" dirty="0"/>
              <a:t/>
            </a:r>
            <a:br>
              <a:rPr lang="ru-RU" sz="2000" dirty="0"/>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a:latin typeface="Times New Roman" pitchFamily="18" charset="0"/>
                <a:cs typeface="Times New Roman" pitchFamily="18" charset="0"/>
              </a:rPr>
              <a:t/>
            </a:r>
            <a:br>
              <a:rPr lang="ru-RU" sz="2000" b="1" dirty="0">
                <a:latin typeface="Times New Roman" pitchFamily="18" charset="0"/>
                <a:cs typeface="Times New Roman" pitchFamily="18" charset="0"/>
              </a:rPr>
            </a:br>
            <a:r>
              <a:rPr lang="ru-RU" sz="2000" b="1" dirty="0">
                <a:latin typeface="Times New Roman" pitchFamily="18" charset="0"/>
                <a:cs typeface="Times New Roman" pitchFamily="18" charset="0"/>
              </a:rPr>
              <a:t> </a:t>
            </a:r>
          </a:p>
        </p:txBody>
      </p:sp>
      <p:pic>
        <p:nvPicPr>
          <p:cNvPr id="15362" name="Picture 2" descr="C:\Users\user\Desktop\image002.jpg"/>
          <p:cNvPicPr>
            <a:picLocks noChangeAspect="1" noChangeArrowheads="1"/>
          </p:cNvPicPr>
          <p:nvPr/>
        </p:nvPicPr>
        <p:blipFill>
          <a:blip r:embed="rId2"/>
          <a:srcRect/>
          <a:stretch>
            <a:fillRect/>
          </a:stretch>
        </p:blipFill>
        <p:spPr bwMode="auto">
          <a:xfrm>
            <a:off x="4929190" y="357166"/>
            <a:ext cx="3916392" cy="6215106"/>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082792"/>
          </a:xfrm>
        </p:spPr>
        <p:txBody>
          <a:bodyPr>
            <a:normAutofit/>
          </a:bodyPr>
          <a:lstStyle/>
          <a:p>
            <a:r>
              <a:rPr lang="ru-RU" sz="1800" b="1" dirty="0">
                <a:latin typeface="Times New Roman" pitchFamily="18" charset="0"/>
                <a:cs typeface="Times New Roman" pitchFamily="18" charset="0"/>
              </a:rPr>
              <a:t>Человек во взаимоотношении с определенным типом общества, к которому он принадлежит, будь то античный или средневековый человек, обладает свойствами, интересами, стремлениями, которые определены особенностями  исторического периода.</a:t>
            </a:r>
            <a:br>
              <a:rPr lang="ru-RU" sz="1800" b="1" dirty="0">
                <a:latin typeface="Times New Roman" pitchFamily="18" charset="0"/>
                <a:cs typeface="Times New Roman" pitchFamily="18" charset="0"/>
              </a:rPr>
            </a:br>
            <a:r>
              <a:rPr lang="ru-RU" sz="1800" b="1" dirty="0">
                <a:latin typeface="Times New Roman" pitchFamily="18" charset="0"/>
                <a:cs typeface="Times New Roman" pitchFamily="18" charset="0"/>
              </a:rPr>
              <a:t>Для первобытного человека присуще полное подчинение “ враждебно противостоящей и непонятной ему окружающей природе”.</a:t>
            </a:r>
            <a:r>
              <a:rPr lang="ru-RU" sz="1800" b="1" i="1" dirty="0">
                <a:latin typeface="Times New Roman" pitchFamily="18" charset="0"/>
                <a:cs typeface="Times New Roman" pitchFamily="18" charset="0"/>
              </a:rPr>
              <a:t> </a:t>
            </a:r>
            <a:endParaRPr lang="ru-RU" sz="1800" b="1" dirty="0">
              <a:latin typeface="Times New Roman" pitchFamily="18" charset="0"/>
              <a:cs typeface="Times New Roman" pitchFamily="18" charset="0"/>
            </a:endParaRPr>
          </a:p>
        </p:txBody>
      </p:sp>
      <p:pic>
        <p:nvPicPr>
          <p:cNvPr id="1027" name="Picture 3" descr="C:\Users\user\Desktop\a2a7a667a4a18a4e25102669b666a6f7.jpg"/>
          <p:cNvPicPr>
            <a:picLocks noChangeAspect="1" noChangeArrowheads="1"/>
          </p:cNvPicPr>
          <p:nvPr/>
        </p:nvPicPr>
        <p:blipFill>
          <a:blip r:embed="rId2"/>
          <a:srcRect/>
          <a:stretch>
            <a:fillRect/>
          </a:stretch>
        </p:blipFill>
        <p:spPr bwMode="auto">
          <a:xfrm>
            <a:off x="1357290" y="2285992"/>
            <a:ext cx="6572296" cy="4374486"/>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user\Desktop\images (3).jpg"/>
          <p:cNvPicPr>
            <a:picLocks noChangeAspect="1" noChangeArrowheads="1"/>
          </p:cNvPicPr>
          <p:nvPr/>
        </p:nvPicPr>
        <p:blipFill>
          <a:blip r:embed="rId2"/>
          <a:srcRect/>
          <a:stretch>
            <a:fillRect/>
          </a:stretch>
        </p:blipFill>
        <p:spPr bwMode="auto">
          <a:xfrm>
            <a:off x="6357950" y="142852"/>
            <a:ext cx="2623929" cy="1857388"/>
          </a:xfrm>
          <a:prstGeom prst="rect">
            <a:avLst/>
          </a:prstGeom>
          <a:noFill/>
        </p:spPr>
      </p:pic>
      <p:pic>
        <p:nvPicPr>
          <p:cNvPr id="3" name="Picture 3" descr="C:\Users\user\Desktop\d78da95a5ddb423c07d2fb5737eb8591.jpg"/>
          <p:cNvPicPr>
            <a:picLocks noChangeAspect="1" noChangeArrowheads="1"/>
          </p:cNvPicPr>
          <p:nvPr/>
        </p:nvPicPr>
        <p:blipFill>
          <a:blip r:embed="rId3"/>
          <a:srcRect/>
          <a:stretch>
            <a:fillRect/>
          </a:stretch>
        </p:blipFill>
        <p:spPr bwMode="auto">
          <a:xfrm>
            <a:off x="5214942" y="928670"/>
            <a:ext cx="1809752" cy="2714628"/>
          </a:xfrm>
          <a:prstGeom prst="rect">
            <a:avLst/>
          </a:prstGeom>
          <a:noFill/>
        </p:spPr>
      </p:pic>
      <p:pic>
        <p:nvPicPr>
          <p:cNvPr id="4" name="Picture 2" descr="C:\Users\user\Desktop\s_uta_ekkehard.jpg"/>
          <p:cNvPicPr>
            <a:picLocks noChangeAspect="1" noChangeArrowheads="1"/>
          </p:cNvPicPr>
          <p:nvPr/>
        </p:nvPicPr>
        <p:blipFill>
          <a:blip r:embed="rId4"/>
          <a:srcRect/>
          <a:stretch>
            <a:fillRect/>
          </a:stretch>
        </p:blipFill>
        <p:spPr bwMode="auto">
          <a:xfrm>
            <a:off x="3714744" y="2071678"/>
            <a:ext cx="1857388" cy="2786082"/>
          </a:xfrm>
          <a:prstGeom prst="rect">
            <a:avLst/>
          </a:prstGeom>
          <a:noFill/>
        </p:spPr>
      </p:pic>
      <p:pic>
        <p:nvPicPr>
          <p:cNvPr id="5" name="Picture 2" descr="C:\Users\user\Desktop\fenix5.jpg"/>
          <p:cNvPicPr>
            <a:picLocks noChangeAspect="1" noChangeArrowheads="1"/>
          </p:cNvPicPr>
          <p:nvPr/>
        </p:nvPicPr>
        <p:blipFill>
          <a:blip r:embed="rId5"/>
          <a:srcRect/>
          <a:stretch>
            <a:fillRect/>
          </a:stretch>
        </p:blipFill>
        <p:spPr bwMode="auto">
          <a:xfrm>
            <a:off x="2428860" y="3286124"/>
            <a:ext cx="1664363" cy="2357454"/>
          </a:xfrm>
          <a:prstGeom prst="rect">
            <a:avLst/>
          </a:prstGeom>
          <a:noFill/>
        </p:spPr>
      </p:pic>
      <p:pic>
        <p:nvPicPr>
          <p:cNvPr id="6" name="Picture 4" descr="C:\Users\user\Desktop\0025 (1).jpg"/>
          <p:cNvPicPr>
            <a:picLocks noChangeAspect="1" noChangeArrowheads="1"/>
          </p:cNvPicPr>
          <p:nvPr/>
        </p:nvPicPr>
        <p:blipFill>
          <a:blip r:embed="rId6" cstate="print"/>
          <a:srcRect/>
          <a:stretch>
            <a:fillRect/>
          </a:stretch>
        </p:blipFill>
        <p:spPr bwMode="auto">
          <a:xfrm>
            <a:off x="1357290" y="4071942"/>
            <a:ext cx="1506595" cy="2016638"/>
          </a:xfrm>
          <a:prstGeom prst="rect">
            <a:avLst/>
          </a:prstGeom>
          <a:noFill/>
        </p:spPr>
      </p:pic>
      <p:pic>
        <p:nvPicPr>
          <p:cNvPr id="7" name="Picture 2" descr="C:\Users\user\Desktop\image002.jpg"/>
          <p:cNvPicPr>
            <a:picLocks noChangeAspect="1" noChangeArrowheads="1"/>
          </p:cNvPicPr>
          <p:nvPr/>
        </p:nvPicPr>
        <p:blipFill>
          <a:blip r:embed="rId7"/>
          <a:srcRect/>
          <a:stretch>
            <a:fillRect/>
          </a:stretch>
        </p:blipFill>
        <p:spPr bwMode="auto">
          <a:xfrm>
            <a:off x="338564" y="4572008"/>
            <a:ext cx="1305464" cy="2071702"/>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26196"/>
          </a:xfrm>
        </p:spPr>
        <p:txBody>
          <a:bodyPr>
            <a:normAutofit/>
          </a:bodyPr>
          <a:lstStyle/>
          <a:p>
            <a:pPr algn="l"/>
            <a:r>
              <a:rPr lang="ru-RU" sz="1400" b="1" dirty="0" smtClean="0">
                <a:latin typeface="Times New Roman" pitchFamily="18" charset="0"/>
                <a:cs typeface="Times New Roman" pitchFamily="18" charset="0"/>
              </a:rPr>
              <a:t>Литература</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r>
            <a:br>
              <a:rPr lang="ru-RU" sz="1400" b="1" dirty="0" smtClean="0">
                <a:latin typeface="Times New Roman" pitchFamily="18" charset="0"/>
                <a:cs typeface="Times New Roman" pitchFamily="18" charset="0"/>
              </a:rPr>
            </a:br>
            <a:r>
              <a:rPr lang="ru-RU" sz="1400" b="1" dirty="0" err="1" smtClean="0">
                <a:latin typeface="Times New Roman" pitchFamily="18" charset="0"/>
                <a:cs typeface="Times New Roman" pitchFamily="18" charset="0"/>
              </a:rPr>
              <a:t>Неменский</a:t>
            </a:r>
            <a:r>
              <a:rPr lang="ru-RU" sz="1400" b="1" dirty="0" smtClean="0">
                <a:latin typeface="Times New Roman" pitchFamily="18" charset="0"/>
                <a:cs typeface="Times New Roman" pitchFamily="18" charset="0"/>
              </a:rPr>
              <a:t> Б.М. Педагогика искусства. Просвещение. 2007</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Кора Д. Энциклопедия (детская). </a:t>
            </a:r>
            <a:r>
              <a:rPr lang="ru-RU" sz="1400" b="1" dirty="0" err="1" smtClean="0">
                <a:latin typeface="Times New Roman" pitchFamily="18" charset="0"/>
                <a:cs typeface="Times New Roman" pitchFamily="18" charset="0"/>
              </a:rPr>
              <a:t>Росмэн</a:t>
            </a:r>
            <a:r>
              <a:rPr lang="ru-RU" sz="1400" b="1" dirty="0" smtClean="0">
                <a:latin typeface="Times New Roman" pitchFamily="18" charset="0"/>
                <a:cs typeface="Times New Roman" pitchFamily="18" charset="0"/>
              </a:rPr>
              <a:t>, 2010</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Платонова Н.И., </a:t>
            </a:r>
            <a:r>
              <a:rPr lang="ru-RU" sz="1400" b="1" dirty="0" err="1" smtClean="0">
                <a:latin typeface="Times New Roman" pitchFamily="18" charset="0"/>
                <a:cs typeface="Times New Roman" pitchFamily="18" charset="0"/>
              </a:rPr>
              <a:t>Синюков</a:t>
            </a:r>
            <a:r>
              <a:rPr lang="ru-RU" sz="1400" b="1" dirty="0" smtClean="0">
                <a:latin typeface="Times New Roman" pitchFamily="18" charset="0"/>
                <a:cs typeface="Times New Roman" pitchFamily="18" charset="0"/>
              </a:rPr>
              <a:t> В.Д. Энциклопедический словарь юного художника. М.:</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Интернет – ресурсы:</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Федеральный портал «Российское образование» (</a:t>
            </a:r>
            <a:r>
              <a:rPr lang="ru-RU" sz="1400" b="1" u="sng" dirty="0" smtClean="0">
                <a:latin typeface="Times New Roman" pitchFamily="18" charset="0"/>
                <a:cs typeface="Times New Roman" pitchFamily="18" charset="0"/>
                <a:hlinkClick r:id="rId2"/>
              </a:rPr>
              <a:t>http://www.edu.ru/</a:t>
            </a:r>
            <a:r>
              <a:rPr lang="ru-RU" sz="1400" b="1" dirty="0" smtClean="0">
                <a:latin typeface="Times New Roman" pitchFamily="18" charset="0"/>
                <a:cs typeface="Times New Roman" pitchFamily="18" charset="0"/>
              </a:rPr>
              <a:t>).</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Сетевое объединение методистов «СОМ» (один из проектов Федерации </a:t>
            </a:r>
            <a:r>
              <a:rPr lang="ru-RU" sz="1400" b="1" dirty="0" err="1" smtClean="0">
                <a:latin typeface="Times New Roman" pitchFamily="18" charset="0"/>
                <a:cs typeface="Times New Roman" pitchFamily="18" charset="0"/>
              </a:rPr>
              <a:t>Интернет-образования</a:t>
            </a:r>
            <a:r>
              <a:rPr lang="ru-RU" sz="1400" b="1" dirty="0" smtClean="0">
                <a:latin typeface="Times New Roman" pitchFamily="18" charset="0"/>
                <a:cs typeface="Times New Roman" pitchFamily="18" charset="0"/>
              </a:rPr>
              <a:t>) (</a:t>
            </a:r>
            <a:r>
              <a:rPr lang="ru-RU" sz="1400" b="1" u="sng" dirty="0" smtClean="0">
                <a:latin typeface="Times New Roman" pitchFamily="18" charset="0"/>
                <a:cs typeface="Times New Roman" pitchFamily="18" charset="0"/>
                <a:hlinkClick r:id="rId3"/>
              </a:rPr>
              <a:t>http://som.fio.ru/</a:t>
            </a:r>
            <a:r>
              <a:rPr lang="ru-RU" sz="1400" b="1" dirty="0" smtClean="0">
                <a:latin typeface="Times New Roman" pitchFamily="18" charset="0"/>
                <a:cs typeface="Times New Roman" pitchFamily="18" charset="0"/>
              </a:rPr>
              <a:t>).</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Портал «Все образование» (</a:t>
            </a:r>
            <a:r>
              <a:rPr lang="ru-RU" sz="1400" b="1" u="sng" dirty="0" smtClean="0">
                <a:latin typeface="Times New Roman" pitchFamily="18" charset="0"/>
                <a:cs typeface="Times New Roman" pitchFamily="18" charset="0"/>
                <a:hlinkClick r:id="rId4"/>
              </a:rPr>
              <a:t>http://catalog.alledu.ru/</a:t>
            </a:r>
            <a:r>
              <a:rPr lang="ru-RU" sz="1400" b="1" dirty="0" smtClean="0">
                <a:latin typeface="Times New Roman" pitchFamily="18" charset="0"/>
                <a:cs typeface="Times New Roman" pitchFamily="18" charset="0"/>
              </a:rPr>
              <a:t>).</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Музеи, галереи и художественные каталоги</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Каталог Музеи России (http://www.museum.ru/).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Эрмитаж (http://www.hermitage.ru/).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Русский музей (http://www.rusmuseum.ru/).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 </a:t>
            </a:r>
            <a:br>
              <a:rPr lang="ru-RU" sz="1400" b="1" dirty="0" smtClean="0">
                <a:latin typeface="Times New Roman" pitchFamily="18" charset="0"/>
                <a:cs typeface="Times New Roman" pitchFamily="18" charset="0"/>
              </a:rPr>
            </a:br>
            <a:r>
              <a:rPr lang="ru-RU" sz="1400" b="1" dirty="0" smtClean="0">
                <a:latin typeface="Times New Roman" pitchFamily="18" charset="0"/>
                <a:cs typeface="Times New Roman" pitchFamily="18" charset="0"/>
              </a:rPr>
              <a:t>Музей им. Пушкина (http://www.museum.ru/gmii/).</a:t>
            </a:r>
            <a:endParaRPr lang="ru-RU" sz="1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3971924" cy="5940444"/>
          </a:xfrm>
        </p:spPr>
        <p:txBody>
          <a:bodyPr>
            <a:normAutofit/>
          </a:bodyPr>
          <a:lstStyle/>
          <a:p>
            <a:pPr algn="l"/>
            <a:r>
              <a:rPr lang="ru-RU" sz="1800" b="1" dirty="0">
                <a:latin typeface="Times New Roman" pitchFamily="18" charset="0"/>
                <a:cs typeface="Times New Roman" pitchFamily="18" charset="0"/>
              </a:rPr>
              <a:t>Важнейшая черта первобытного искусства состоит в особом интересе к зверю, отразившем зависимость человека от окружающего мира, от сил природы. Безусловно, образ человека тоже занимал в нем определенное место, а в последние периоды приобрел во многих случаях и ведущее положение. Однако в первобытном искусстве в целом изображению человека придается не столь важное значение по сравнению с искусством последующих эпох, где человек будет играть центральную роль, а все остальное станет только фоном, на котором </a:t>
            </a:r>
            <a:r>
              <a:rPr lang="ru-RU" sz="1800" b="1" dirty="0" smtClean="0">
                <a:latin typeface="Times New Roman" pitchFamily="18" charset="0"/>
                <a:cs typeface="Times New Roman" pitchFamily="18" charset="0"/>
              </a:rPr>
              <a:t>разворачивается </a:t>
            </a:r>
            <a:r>
              <a:rPr lang="ru-RU" sz="1800" b="1" dirty="0">
                <a:latin typeface="Times New Roman" pitchFamily="18" charset="0"/>
                <a:cs typeface="Times New Roman" pitchFamily="18" charset="0"/>
              </a:rPr>
              <a:t>его деятельность.</a:t>
            </a:r>
          </a:p>
        </p:txBody>
      </p:sp>
      <p:pic>
        <p:nvPicPr>
          <p:cNvPr id="2050" name="Picture 2" descr="C:\Users\user\Desktop\images (3).jpg"/>
          <p:cNvPicPr>
            <a:picLocks noChangeAspect="1" noChangeArrowheads="1"/>
          </p:cNvPicPr>
          <p:nvPr/>
        </p:nvPicPr>
        <p:blipFill>
          <a:blip r:embed="rId2"/>
          <a:srcRect/>
          <a:stretch>
            <a:fillRect/>
          </a:stretch>
        </p:blipFill>
        <p:spPr bwMode="auto">
          <a:xfrm>
            <a:off x="4286248" y="428604"/>
            <a:ext cx="4642336" cy="3286148"/>
          </a:xfrm>
          <a:prstGeom prst="rect">
            <a:avLst/>
          </a:prstGeom>
          <a:noFill/>
        </p:spPr>
      </p:pic>
      <p:pic>
        <p:nvPicPr>
          <p:cNvPr id="2051" name="Picture 3" descr="C:\Users\user\Desktop\naskalnye-risunki.jpg"/>
          <p:cNvPicPr>
            <a:picLocks noChangeAspect="1" noChangeArrowheads="1"/>
          </p:cNvPicPr>
          <p:nvPr/>
        </p:nvPicPr>
        <p:blipFill>
          <a:blip r:embed="rId3"/>
          <a:srcRect/>
          <a:stretch>
            <a:fillRect/>
          </a:stretch>
        </p:blipFill>
        <p:spPr bwMode="auto">
          <a:xfrm>
            <a:off x="4643438" y="3786190"/>
            <a:ext cx="4217742" cy="285752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868478"/>
          </a:xfrm>
        </p:spPr>
        <p:txBody>
          <a:bodyPr>
            <a:normAutofit fontScale="90000"/>
          </a:bodyPr>
          <a:lstStyle/>
          <a:p>
            <a:pPr algn="l"/>
            <a:r>
              <a:rPr lang="ru-RU" sz="2400" b="1" dirty="0">
                <a:latin typeface="Times New Roman" pitchFamily="18" charset="0"/>
                <a:cs typeface="Times New Roman" pitchFamily="18" charset="0"/>
              </a:rPr>
              <a:t>Протекло бесконечное количество </a:t>
            </a:r>
            <a:r>
              <a:rPr lang="ru-RU" sz="2400" b="1" dirty="0" smtClean="0">
                <a:latin typeface="Times New Roman" pitchFamily="18" charset="0"/>
                <a:cs typeface="Times New Roman" pitchFamily="18" charset="0"/>
              </a:rPr>
              <a:t>веков. </a:t>
            </a:r>
            <a:r>
              <a:rPr lang="ru-RU" sz="2400" b="1" dirty="0">
                <a:latin typeface="Times New Roman" pitchFamily="18" charset="0"/>
                <a:cs typeface="Times New Roman" pitchFamily="18" charset="0"/>
              </a:rPr>
              <a:t>Человек античной эпохи был убежден в том, что нет ничего прекраснее человека, его тела и боги могут быть похожи только на него.</a:t>
            </a:r>
            <a:r>
              <a:rPr lang="ru-RU" sz="2400" b="1" i="1" dirty="0">
                <a:latin typeface="Times New Roman" pitchFamily="18" charset="0"/>
                <a:cs typeface="Times New Roman" pitchFamily="18" charset="0"/>
              </a:rPr>
              <a:t> </a:t>
            </a:r>
            <a:br>
              <a:rPr lang="ru-RU" sz="2400" b="1" i="1" dirty="0">
                <a:latin typeface="Times New Roman" pitchFamily="18" charset="0"/>
                <a:cs typeface="Times New Roman" pitchFamily="18" charset="0"/>
              </a:rPr>
            </a:br>
            <a:r>
              <a:rPr lang="ru-RU" sz="2000" b="1" i="1" dirty="0" smtClean="0">
                <a:latin typeface="Times New Roman" pitchFamily="18" charset="0"/>
                <a:cs typeface="Times New Roman" pitchFamily="18" charset="0"/>
              </a:rPr>
              <a:t/>
            </a:r>
            <a:br>
              <a:rPr lang="ru-RU" sz="2000" b="1" i="1" dirty="0" smtClean="0">
                <a:latin typeface="Times New Roman" pitchFamily="18" charset="0"/>
                <a:cs typeface="Times New Roman" pitchFamily="18" charset="0"/>
              </a:rPr>
            </a:br>
            <a:r>
              <a:rPr lang="en-US" sz="2000" b="1" i="1" dirty="0" smtClean="0">
                <a:latin typeface="Times New Roman" pitchFamily="18" charset="0"/>
                <a:cs typeface="Times New Roman" pitchFamily="18" charset="0"/>
              </a:rPr>
              <a:t>“</a:t>
            </a:r>
            <a:r>
              <a:rPr lang="ru-RU" sz="2000" b="1" i="1" dirty="0" smtClean="0">
                <a:latin typeface="Times New Roman" pitchFamily="18" charset="0"/>
                <a:cs typeface="Times New Roman" pitchFamily="18" charset="0"/>
              </a:rPr>
              <a:t>Афина</a:t>
            </a:r>
            <a:r>
              <a:rPr lang="en-US" sz="2000" b="1" i="1" dirty="0" smtClean="0">
                <a:latin typeface="Times New Roman" pitchFamily="18" charset="0"/>
                <a:cs typeface="Times New Roman" pitchFamily="18" charset="0"/>
              </a:rPr>
              <a:t>”</a:t>
            </a:r>
            <a:r>
              <a:rPr lang="ru-RU" sz="2000" b="1" i="1" dirty="0" smtClean="0">
                <a:latin typeface="Times New Roman" pitchFamily="18" charset="0"/>
                <a:cs typeface="Times New Roman" pitchFamily="18" charset="0"/>
              </a:rPr>
              <a:t> рельеф с Афинского акрополя.            </a:t>
            </a:r>
            <a:r>
              <a:rPr lang="en-US" sz="2000" b="1" i="1" dirty="0" smtClean="0">
                <a:latin typeface="Times New Roman" pitchFamily="18" charset="0"/>
                <a:cs typeface="Times New Roman" pitchFamily="18" charset="0"/>
              </a:rPr>
              <a:t>“</a:t>
            </a:r>
            <a:r>
              <a:rPr lang="ru-RU" sz="2000" b="1" i="1" dirty="0" smtClean="0">
                <a:latin typeface="Times New Roman" pitchFamily="18" charset="0"/>
                <a:cs typeface="Times New Roman" pitchFamily="18" charset="0"/>
              </a:rPr>
              <a:t>Тесей</a:t>
            </a:r>
            <a:r>
              <a:rPr lang="en-US" sz="2000" b="1" i="1" dirty="0" smtClean="0">
                <a:latin typeface="Times New Roman" pitchFamily="18" charset="0"/>
                <a:cs typeface="Times New Roman" pitchFamily="18" charset="0"/>
              </a:rPr>
              <a:t>”</a:t>
            </a:r>
            <a:r>
              <a:rPr lang="ru-RU" sz="2000" b="1" i="1" dirty="0">
                <a:latin typeface="Times New Roman" pitchFamily="18" charset="0"/>
                <a:cs typeface="Times New Roman" pitchFamily="18" charset="0"/>
              </a:rPr>
              <a:t> </a:t>
            </a:r>
            <a:r>
              <a:rPr lang="ru-RU" sz="2000" b="1" i="1" dirty="0" smtClean="0">
                <a:latin typeface="Times New Roman" pitchFamily="18" charset="0"/>
                <a:cs typeface="Times New Roman" pitchFamily="18" charset="0"/>
              </a:rPr>
              <a:t>Афинский герой.</a:t>
            </a:r>
            <a:endParaRPr lang="ru-RU" sz="2000" b="1" dirty="0">
              <a:latin typeface="Times New Roman" pitchFamily="18" charset="0"/>
              <a:cs typeface="Times New Roman" pitchFamily="18" charset="0"/>
            </a:endParaRPr>
          </a:p>
        </p:txBody>
      </p:sp>
      <p:pic>
        <p:nvPicPr>
          <p:cNvPr id="3074" name="Picture 2" descr="C:\Users\user\Desktop\Афина рельеф с афинского акрополя.jpg"/>
          <p:cNvPicPr>
            <a:picLocks noChangeAspect="1" noChangeArrowheads="1"/>
          </p:cNvPicPr>
          <p:nvPr/>
        </p:nvPicPr>
        <p:blipFill>
          <a:blip r:embed="rId2"/>
          <a:srcRect/>
          <a:stretch>
            <a:fillRect/>
          </a:stretch>
        </p:blipFill>
        <p:spPr bwMode="auto">
          <a:xfrm>
            <a:off x="1500166" y="2214554"/>
            <a:ext cx="2286016" cy="4313238"/>
          </a:xfrm>
          <a:prstGeom prst="rect">
            <a:avLst/>
          </a:prstGeom>
          <a:noFill/>
        </p:spPr>
      </p:pic>
      <p:pic>
        <p:nvPicPr>
          <p:cNvPr id="3075" name="Picture 3" descr="C:\Users\user\Desktop\d78da95a5ddb423c07d2fb5737eb8591.jpg"/>
          <p:cNvPicPr>
            <a:picLocks noChangeAspect="1" noChangeArrowheads="1"/>
          </p:cNvPicPr>
          <p:nvPr/>
        </p:nvPicPr>
        <p:blipFill>
          <a:blip r:embed="rId3"/>
          <a:srcRect/>
          <a:stretch>
            <a:fillRect/>
          </a:stretch>
        </p:blipFill>
        <p:spPr bwMode="auto">
          <a:xfrm>
            <a:off x="4857752" y="2285991"/>
            <a:ext cx="2738446" cy="4107669"/>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011354"/>
          </a:xfrm>
        </p:spPr>
        <p:txBody>
          <a:bodyPr>
            <a:normAutofit fontScale="90000"/>
          </a:bodyPr>
          <a:lstStyle/>
          <a:p>
            <a:r>
              <a:rPr lang="ru-RU" sz="2200" b="1" dirty="0">
                <a:latin typeface="Times New Roman" pitchFamily="18" charset="0"/>
                <a:cs typeface="Times New Roman" pitchFamily="18" charset="0"/>
              </a:rPr>
              <a:t>Боги в эпоху античности изображались в виде обнаженных людей. Красота человеческого тела воспевалась в скульптуре. Нагота не считалась стыдной. </a:t>
            </a:r>
            <a:r>
              <a:rPr lang="ru-RU" sz="2200" b="1" dirty="0" smtClean="0">
                <a:latin typeface="Times New Roman" pitchFamily="18" charset="0"/>
                <a:cs typeface="Times New Roman" pitchFamily="18" charset="0"/>
              </a:rPr>
              <a:t> </a:t>
            </a:r>
            <a:r>
              <a:rPr lang="ru-RU" sz="2200" b="1" dirty="0">
                <a:latin typeface="Times New Roman" pitchFamily="18" charset="0"/>
                <a:cs typeface="Times New Roman" pitchFamily="18" charset="0"/>
              </a:rPr>
              <a:t>Человек в эту эпоху находился в центре мира, боги лишь отражали жизнь людей</a:t>
            </a:r>
            <a:r>
              <a:rPr lang="ru-RU" sz="2200" b="1" dirty="0" smtClean="0">
                <a:latin typeface="Times New Roman" pitchFamily="18" charset="0"/>
                <a:cs typeface="Times New Roman" pitchFamily="18" charset="0"/>
              </a:rPr>
              <a:t>.</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t>
            </a:r>
            <a:br>
              <a:rPr lang="ru-RU" sz="2000" b="1" dirty="0" smtClean="0">
                <a:latin typeface="Times New Roman" pitchFamily="18" charset="0"/>
                <a:cs typeface="Times New Roman" pitchFamily="18" charset="0"/>
              </a:rPr>
            </a:br>
            <a:r>
              <a:rPr lang="ru-RU" sz="2000" b="1" dirty="0">
                <a:latin typeface="Times New Roman" pitchFamily="18" charset="0"/>
                <a:cs typeface="Times New Roman" pitchFamily="18" charset="0"/>
              </a:rPr>
              <a:t> </a:t>
            </a:r>
            <a:r>
              <a:rPr lang="en-US" sz="2000" b="1" dirty="0" smtClean="0">
                <a:latin typeface="Times New Roman" pitchFamily="18" charset="0"/>
                <a:cs typeface="Times New Roman" pitchFamily="18" charset="0"/>
              </a:rPr>
              <a:t>“</a:t>
            </a:r>
            <a:r>
              <a:rPr lang="ru-RU" sz="2000" b="1" dirty="0" smtClean="0">
                <a:latin typeface="Times New Roman" pitchFamily="18" charset="0"/>
                <a:cs typeface="Times New Roman" pitchFamily="18" charset="0"/>
              </a:rPr>
              <a:t>Собрание</a:t>
            </a:r>
            <a:r>
              <a:rPr lang="ru-RU" sz="2000" b="1" dirty="0">
                <a:latin typeface="Times New Roman" pitchFamily="18" charset="0"/>
                <a:cs typeface="Times New Roman" pitchFamily="18" charset="0"/>
              </a:rPr>
              <a:t> богов: Посейдон - владыка вод, </a:t>
            </a:r>
            <a:r>
              <a:rPr lang="ru-RU" sz="2000" b="1" dirty="0" err="1" smtClean="0">
                <a:latin typeface="Times New Roman" pitchFamily="18" charset="0"/>
                <a:cs typeface="Times New Roman" pitchFamily="18" charset="0"/>
              </a:rPr>
              <a:t>Югиня-охотница</a:t>
            </a:r>
            <a:r>
              <a:rPr lang="ru-RU" sz="2000" b="1" dirty="0" smtClean="0">
                <a:latin typeface="Times New Roman" pitchFamily="18" charset="0"/>
                <a:cs typeface="Times New Roman" pitchFamily="18" charset="0"/>
              </a:rPr>
              <a:t> Артемида и Дионис – бог виноделия. </a:t>
            </a:r>
            <a:r>
              <a:rPr lang="en-US" sz="2000" b="1" dirty="0" smtClean="0">
                <a:latin typeface="Times New Roman" pitchFamily="18" charset="0"/>
                <a:cs typeface="Times New Roman" pitchFamily="18" charset="0"/>
              </a:rPr>
              <a:t>“</a:t>
            </a:r>
            <a:r>
              <a:rPr lang="ru-RU" sz="1800" dirty="0"/>
              <a:t/>
            </a:r>
            <a:br>
              <a:rPr lang="ru-RU" sz="1800" dirty="0"/>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endParaRPr lang="ru-RU" sz="2000" b="1" dirty="0">
              <a:latin typeface="Times New Roman" pitchFamily="18" charset="0"/>
              <a:cs typeface="Times New Roman" pitchFamily="18" charset="0"/>
            </a:endParaRPr>
          </a:p>
        </p:txBody>
      </p:sp>
      <p:pic>
        <p:nvPicPr>
          <p:cNvPr id="4098" name="Picture 2" descr="C:\Users\user\Desktop\phidias-heykelleri-1.jpg"/>
          <p:cNvPicPr>
            <a:picLocks noChangeAspect="1" noChangeArrowheads="1"/>
          </p:cNvPicPr>
          <p:nvPr/>
        </p:nvPicPr>
        <p:blipFill>
          <a:blip r:embed="rId2"/>
          <a:srcRect/>
          <a:stretch>
            <a:fillRect/>
          </a:stretch>
        </p:blipFill>
        <p:spPr bwMode="auto">
          <a:xfrm>
            <a:off x="1285852" y="2071678"/>
            <a:ext cx="6643734" cy="4609386"/>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114800" cy="6226196"/>
          </a:xfrm>
        </p:spPr>
        <p:txBody>
          <a:bodyPr>
            <a:normAutofit/>
          </a:bodyPr>
          <a:lstStyle/>
          <a:p>
            <a:pPr algn="l"/>
            <a:r>
              <a:rPr lang="ru-RU" sz="2000" b="1" dirty="0">
                <a:latin typeface="Times New Roman" pitchFamily="18" charset="0"/>
                <a:cs typeface="Times New Roman" pitchFamily="18" charset="0"/>
              </a:rPr>
              <a:t>Исторические </a:t>
            </a:r>
            <a:r>
              <a:rPr lang="ru-RU" sz="2000" b="1" dirty="0" smtClean="0">
                <a:latin typeface="Times New Roman" pitchFamily="18" charset="0"/>
                <a:cs typeface="Times New Roman" pitchFamily="18" charset="0"/>
              </a:rPr>
              <a:t>перемены! Средневековый </a:t>
            </a:r>
            <a:r>
              <a:rPr lang="ru-RU" sz="2000" b="1" dirty="0">
                <a:latin typeface="Times New Roman" pitchFamily="18" charset="0"/>
                <a:cs typeface="Times New Roman" pitchFamily="18" charset="0"/>
              </a:rPr>
              <a:t>человек одновременно жил даже не в двойном, а как бы в тройном измерении: благочестивыми помыслами - о боге, о рае в мире ином</a:t>
            </a:r>
            <a:r>
              <a:rPr lang="ru-RU" sz="2000" b="1" dirty="0" smtClean="0">
                <a:latin typeface="Times New Roman" pitchFamily="18" charset="0"/>
                <a:cs typeface="Times New Roman" pitchFamily="18" charset="0"/>
              </a:rPr>
              <a:t>;</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t>
            </a:r>
            <a:r>
              <a:rPr lang="ru-RU" sz="2000" b="1" dirty="0">
                <a:latin typeface="Times New Roman" pitchFamily="18" charset="0"/>
                <a:cs typeface="Times New Roman" pitchFamily="18" charset="0"/>
              </a:rPr>
              <a:t>воображением и суеверием - в мире колдовском </a:t>
            </a:r>
            <a:r>
              <a:rPr lang="ru-RU" sz="2000" b="1" dirty="0" smtClean="0">
                <a:latin typeface="Times New Roman" pitchFamily="18" charset="0"/>
                <a:cs typeface="Times New Roman" pitchFamily="18" charset="0"/>
              </a:rPr>
              <a:t>и</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t>
            </a:r>
            <a:r>
              <a:rPr lang="ru-RU" sz="2000" b="1" dirty="0">
                <a:latin typeface="Times New Roman" pitchFamily="18" charset="0"/>
                <a:cs typeface="Times New Roman" pitchFamily="18" charset="0"/>
              </a:rPr>
              <a:t>умом практическим - в мире суровой феодальной действительности</a:t>
            </a:r>
            <a:r>
              <a:rPr lang="ru-RU" sz="2000" b="1" dirty="0" smtClean="0">
                <a:latin typeface="Times New Roman" pitchFamily="18" charset="0"/>
                <a:cs typeface="Times New Roman" pitchFamily="18" charset="0"/>
              </a:rPr>
              <a:t>.</a:t>
            </a:r>
            <a:br>
              <a:rPr lang="ru-RU" sz="2000" b="1" dirty="0" smtClean="0">
                <a:latin typeface="Times New Roman" pitchFamily="18" charset="0"/>
                <a:cs typeface="Times New Roman" pitchFamily="18" charset="0"/>
              </a:rPr>
            </a:br>
            <a:r>
              <a:rPr lang="ru-RU" sz="2000" b="1" dirty="0">
                <a:latin typeface="Times New Roman" pitchFamily="18" charset="0"/>
                <a:cs typeface="Times New Roman" pitchFamily="18" charset="0"/>
              </a:rPr>
              <a:t/>
            </a:r>
            <a:br>
              <a:rPr lang="ru-RU" sz="2000" b="1" dirty="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a:latin typeface="Times New Roman" pitchFamily="18" charset="0"/>
                <a:cs typeface="Times New Roman" pitchFamily="18" charset="0"/>
              </a:rPr>
              <a:t/>
            </a:r>
            <a:br>
              <a:rPr lang="ru-RU" sz="2000" b="1" dirty="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i="1" dirty="0"/>
              <a:t> </a:t>
            </a:r>
            <a:r>
              <a:rPr lang="ru-RU" sz="2000" b="1" i="1" dirty="0" err="1">
                <a:latin typeface="Times New Roman" pitchFamily="18" charset="0"/>
                <a:cs typeface="Times New Roman" pitchFamily="18" charset="0"/>
              </a:rPr>
              <a:t>Ута</a:t>
            </a:r>
            <a:r>
              <a:rPr lang="ru-RU" sz="2000" b="1" i="1" dirty="0">
                <a:latin typeface="Times New Roman" pitchFamily="18" charset="0"/>
                <a:cs typeface="Times New Roman" pitchFamily="18" charset="0"/>
              </a:rPr>
              <a:t> фон </a:t>
            </a:r>
            <a:r>
              <a:rPr lang="ru-RU" sz="2000" b="1" i="1" dirty="0" err="1">
                <a:latin typeface="Times New Roman" pitchFamily="18" charset="0"/>
                <a:cs typeface="Times New Roman" pitchFamily="18" charset="0"/>
              </a:rPr>
              <a:t>Балленштед</a:t>
            </a:r>
            <a:r>
              <a:rPr lang="ru-RU" sz="2000" b="1" i="1" dirty="0">
                <a:latin typeface="Times New Roman" pitchFamily="18" charset="0"/>
                <a:cs typeface="Times New Roman" pitchFamily="18" charset="0"/>
              </a:rPr>
              <a:t> и </a:t>
            </a:r>
            <a:r>
              <a:rPr lang="ru-RU" sz="2000" b="1" i="1" dirty="0" err="1">
                <a:latin typeface="Times New Roman" pitchFamily="18" charset="0"/>
                <a:cs typeface="Times New Roman" pitchFamily="18" charset="0"/>
              </a:rPr>
              <a:t>Эккехард</a:t>
            </a:r>
            <a:r>
              <a:rPr lang="ru-RU" sz="2000" b="1" i="1" dirty="0" smtClean="0">
                <a:latin typeface="Times New Roman" pitchFamily="18" charset="0"/>
                <a:cs typeface="Times New Roman" pitchFamily="18" charset="0"/>
              </a:rPr>
              <a:t>. </a:t>
            </a:r>
            <a:r>
              <a:rPr lang="ru-RU" sz="2000" b="1" i="1" dirty="0" err="1" smtClean="0">
                <a:latin typeface="Times New Roman" pitchFamily="18" charset="0"/>
                <a:cs typeface="Times New Roman" pitchFamily="18" charset="0"/>
              </a:rPr>
              <a:t>Наумбургский</a:t>
            </a:r>
            <a:r>
              <a:rPr lang="ru-RU" sz="2000" b="1" i="1" dirty="0" smtClean="0">
                <a:latin typeface="Times New Roman" pitchFamily="18" charset="0"/>
                <a:cs typeface="Times New Roman" pitchFamily="18" charset="0"/>
              </a:rPr>
              <a:t> </a:t>
            </a:r>
            <a:r>
              <a:rPr lang="ru-RU" sz="2000" b="1" i="1" dirty="0">
                <a:latin typeface="Times New Roman" pitchFamily="18" charset="0"/>
                <a:cs typeface="Times New Roman" pitchFamily="18" charset="0"/>
              </a:rPr>
              <a:t>собор, ок.1250—60</a:t>
            </a:r>
          </a:p>
        </p:txBody>
      </p:sp>
      <p:pic>
        <p:nvPicPr>
          <p:cNvPr id="5122" name="Picture 2" descr="C:\Users\user\Desktop\s_uta_ekkehard.jpg"/>
          <p:cNvPicPr>
            <a:picLocks noChangeAspect="1" noChangeArrowheads="1"/>
          </p:cNvPicPr>
          <p:nvPr/>
        </p:nvPicPr>
        <p:blipFill>
          <a:blip r:embed="rId2"/>
          <a:srcRect/>
          <a:stretch>
            <a:fillRect/>
          </a:stretch>
        </p:blipFill>
        <p:spPr bwMode="auto">
          <a:xfrm>
            <a:off x="4714876" y="714356"/>
            <a:ext cx="3810000" cy="57150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043362" cy="6154758"/>
          </a:xfrm>
        </p:spPr>
        <p:txBody>
          <a:bodyPr>
            <a:noAutofit/>
          </a:bodyPr>
          <a:lstStyle/>
          <a:p>
            <a:pPr algn="l"/>
            <a:r>
              <a:rPr lang="ru-RU" sz="2000" b="1" dirty="0" smtClean="0">
                <a:latin typeface="Times New Roman" pitchFamily="18" charset="0"/>
                <a:cs typeface="Times New Roman" pitchFamily="18" charset="0"/>
              </a:rPr>
              <a:t> Средневековое </a:t>
            </a:r>
            <a:r>
              <a:rPr lang="ru-RU" sz="2000" b="1" dirty="0">
                <a:latin typeface="Times New Roman" pitchFamily="18" charset="0"/>
                <a:cs typeface="Times New Roman" pitchFamily="18" charset="0"/>
              </a:rPr>
              <a:t>искусство не столько "изображало" окружающую действительность, сколько "запечатлевало" её, "останавливало мир</a:t>
            </a:r>
            <a:r>
              <a:rPr lang="ru-RU" sz="2000" b="1" dirty="0" smtClean="0">
                <a:latin typeface="Times New Roman" pitchFamily="18" charset="0"/>
                <a:cs typeface="Times New Roman" pitchFamily="18" charset="0"/>
              </a:rPr>
              <a:t>".</a:t>
            </a:r>
            <a:r>
              <a:rPr lang="ru-RU" sz="2000" b="1" dirty="0">
                <a:latin typeface="Times New Roman" pitchFamily="18" charset="0"/>
                <a:cs typeface="Times New Roman" pitchFamily="18" charset="0"/>
              </a:rPr>
              <a:t> </a:t>
            </a:r>
            <a:r>
              <a:rPr lang="ru-RU" sz="2000" b="1" dirty="0" smtClean="0">
                <a:latin typeface="Times New Roman" pitchFamily="18" charset="0"/>
                <a:cs typeface="Times New Roman" pitchFamily="18" charset="0"/>
              </a:rPr>
              <a:t>Идеал </a:t>
            </a:r>
            <a:r>
              <a:rPr lang="ru-RU" sz="2000" b="1" dirty="0">
                <a:latin typeface="Times New Roman" pitchFamily="18" charset="0"/>
                <a:cs typeface="Times New Roman" pitchFamily="18" charset="0"/>
              </a:rPr>
              <a:t>людей этой эпохи связан с образом страдающего человека. Он бесконечно далек от идеала античности. То единство красоты физической и духовной, которое было характерно для мироощущения древних, теперь распалось. Телу, подверженной тлению плотской “оболочке” средневековое сознание противопоставляло бессмертную человеческую душу. </a:t>
            </a:r>
          </a:p>
        </p:txBody>
      </p:sp>
      <p:sp>
        <p:nvSpPr>
          <p:cNvPr id="4" name="Прямоугольник 3"/>
          <p:cNvSpPr/>
          <p:nvPr/>
        </p:nvSpPr>
        <p:spPr>
          <a:xfrm>
            <a:off x="5214942" y="5691157"/>
            <a:ext cx="3357586" cy="707886"/>
          </a:xfrm>
          <a:prstGeom prst="rect">
            <a:avLst/>
          </a:prstGeom>
        </p:spPr>
        <p:txBody>
          <a:bodyPr wrap="square">
            <a:spAutoFit/>
          </a:bodyPr>
          <a:lstStyle/>
          <a:p>
            <a:r>
              <a:rPr lang="ru-RU" sz="2000" b="1" dirty="0">
                <a:latin typeface="Times New Roman" pitchFamily="18" charset="0"/>
                <a:cs typeface="Times New Roman" pitchFamily="18" charset="0"/>
              </a:rPr>
              <a:t>Пиза. Музей. </a:t>
            </a:r>
            <a:r>
              <a:rPr lang="ru-RU" sz="2000" b="1" dirty="0" err="1">
                <a:latin typeface="Times New Roman" pitchFamily="18" charset="0"/>
                <a:cs typeface="Times New Roman" pitchFamily="18" charset="0"/>
              </a:rPr>
              <a:t>Энрико</a:t>
            </a:r>
            <a:r>
              <a:rPr lang="ru-RU" sz="2000" b="1" dirty="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ди</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Тедиче</a:t>
            </a:r>
            <a:r>
              <a:rPr lang="ru-RU" sz="2000" b="1" dirty="0">
                <a:latin typeface="Times New Roman" pitchFamily="18" charset="0"/>
                <a:cs typeface="Times New Roman" pitchFamily="18" charset="0"/>
              </a:rPr>
              <a:t>. Снятие с креста.</a:t>
            </a:r>
          </a:p>
        </p:txBody>
      </p:sp>
      <p:pic>
        <p:nvPicPr>
          <p:cNvPr id="6146" name="Picture 2" descr="C:\Users\user\Desktop\378c6214234b2f8fbbcfa908240_prev.jpg"/>
          <p:cNvPicPr>
            <a:picLocks noChangeAspect="1" noChangeArrowheads="1"/>
          </p:cNvPicPr>
          <p:nvPr/>
        </p:nvPicPr>
        <p:blipFill>
          <a:blip r:embed="rId2"/>
          <a:srcRect/>
          <a:stretch>
            <a:fillRect/>
          </a:stretch>
        </p:blipFill>
        <p:spPr bwMode="auto">
          <a:xfrm>
            <a:off x="4572000" y="1000108"/>
            <a:ext cx="4357442" cy="464347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186238" cy="6083320"/>
          </a:xfrm>
        </p:spPr>
        <p:txBody>
          <a:bodyPr>
            <a:normAutofit/>
          </a:bodyPr>
          <a:lstStyle/>
          <a:p>
            <a:pPr algn="l"/>
            <a:r>
              <a:rPr lang="ru-RU" sz="2000" b="1" dirty="0">
                <a:latin typeface="Times New Roman" pitchFamily="18" charset="0"/>
                <a:cs typeface="Times New Roman" pitchFamily="18" charset="0"/>
              </a:rPr>
              <a:t>Совершенно иначе человек стал относиться к своей биологической конституции и своим естественным потребностям </a:t>
            </a:r>
            <a:r>
              <a:rPr lang="ru-RU" sz="2000" b="1" dirty="0" smtClean="0">
                <a:latin typeface="Times New Roman" pitchFamily="18" charset="0"/>
                <a:cs typeface="Times New Roman" pitchFamily="18" charset="0"/>
              </a:rPr>
              <a:t>в </a:t>
            </a:r>
            <a:r>
              <a:rPr lang="ru-RU" sz="2000" b="1" dirty="0">
                <a:latin typeface="Times New Roman" pitchFamily="18" charset="0"/>
                <a:cs typeface="Times New Roman" pitchFamily="18" charset="0"/>
              </a:rPr>
              <a:t>эпоху Возрождения. В целом </a:t>
            </a:r>
            <a:r>
              <a:rPr lang="ru-RU" sz="2000" b="1" dirty="0" smtClean="0">
                <a:latin typeface="Times New Roman" pitchFamily="18" charset="0"/>
                <a:cs typeface="Times New Roman" pitchFamily="18" charset="0"/>
              </a:rPr>
              <a:t>ренессансного </a:t>
            </a:r>
            <a:r>
              <a:rPr lang="ru-RU" sz="2000" b="1" dirty="0">
                <a:latin typeface="Times New Roman" pitchFamily="18" charset="0"/>
                <a:cs typeface="Times New Roman" pitchFamily="18" charset="0"/>
              </a:rPr>
              <a:t>человека отличает яркое проявление противоречивости характера: “две силы бьются в человеке: одна напряженная, болезненная - сила полудикого варвара; другая - тонкая, пытливая сила мыли человека - творца</a:t>
            </a:r>
            <a:r>
              <a:rPr lang="ru-RU" sz="2000" b="1" dirty="0" smtClean="0">
                <a:latin typeface="Times New Roman" pitchFamily="18" charset="0"/>
                <a:cs typeface="Times New Roman" pitchFamily="18" charset="0"/>
              </a:rPr>
              <a:t>”.</a:t>
            </a:r>
            <a:br>
              <a:rPr lang="ru-RU" sz="2000" b="1" dirty="0" smtClean="0">
                <a:latin typeface="Times New Roman" pitchFamily="18" charset="0"/>
                <a:cs typeface="Times New Roman" pitchFamily="18" charset="0"/>
              </a:rPr>
            </a:br>
            <a:r>
              <a:rPr lang="ru-RU" sz="2000" b="1" dirty="0">
                <a:latin typeface="Times New Roman" pitchFamily="18" charset="0"/>
                <a:cs typeface="Times New Roman" pitchFamily="18" charset="0"/>
              </a:rPr>
              <a:t/>
            </a:r>
            <a:br>
              <a:rPr lang="ru-RU" sz="2000" b="1" dirty="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i="1" dirty="0">
                <a:latin typeface="Times New Roman" pitchFamily="18" charset="0"/>
                <a:cs typeface="Times New Roman" pitchFamily="18" charset="0"/>
              </a:rPr>
              <a:t>Микеланджело </a:t>
            </a:r>
            <a:r>
              <a:rPr lang="ru-RU" sz="2000" b="1" i="1" dirty="0" err="1">
                <a:latin typeface="Times New Roman" pitchFamily="18" charset="0"/>
                <a:cs typeface="Times New Roman" pitchFamily="18" charset="0"/>
              </a:rPr>
              <a:t>Буонаротти</a:t>
            </a:r>
            <a:r>
              <a:rPr lang="ru-RU" sz="2000" b="1" i="1" dirty="0">
                <a:latin typeface="Times New Roman" pitchFamily="18" charset="0"/>
                <a:cs typeface="Times New Roman" pitchFamily="18" charset="0"/>
              </a:rPr>
              <a:t> «Страшный суд»</a:t>
            </a:r>
          </a:p>
        </p:txBody>
      </p:sp>
      <p:pic>
        <p:nvPicPr>
          <p:cNvPr id="9218" name="Picture 2" descr="C:\Users\user\Desktop\fenix7.jpg"/>
          <p:cNvPicPr>
            <a:picLocks noChangeAspect="1" noChangeArrowheads="1"/>
          </p:cNvPicPr>
          <p:nvPr/>
        </p:nvPicPr>
        <p:blipFill>
          <a:blip r:embed="rId2"/>
          <a:srcRect/>
          <a:stretch>
            <a:fillRect/>
          </a:stretch>
        </p:blipFill>
        <p:spPr bwMode="auto">
          <a:xfrm>
            <a:off x="4610866" y="357166"/>
            <a:ext cx="4196586" cy="607223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011486"/>
          </a:xfrm>
        </p:spPr>
        <p:txBody>
          <a:bodyPr>
            <a:normAutofit/>
          </a:bodyPr>
          <a:lstStyle/>
          <a:p>
            <a:r>
              <a:rPr lang="ru-RU" sz="2000" b="1" dirty="0" smtClean="0">
                <a:latin typeface="Times New Roman" pitchFamily="18" charset="0"/>
                <a:cs typeface="Times New Roman" pitchFamily="18" charset="0"/>
              </a:rPr>
              <a:t>Художники </a:t>
            </a:r>
            <a:r>
              <a:rPr lang="ru-RU" sz="2000" b="1" dirty="0">
                <a:latin typeface="Times New Roman" pitchFamily="18" charset="0"/>
                <a:cs typeface="Times New Roman" pitchFamily="18" charset="0"/>
              </a:rPr>
              <a:t>в эпоху Ренессанса стремились передать точное изображение, например, человека на фоне природы</a:t>
            </a:r>
            <a:r>
              <a:rPr lang="ru-RU" sz="2000" b="1" dirty="0" smtClean="0">
                <a:latin typeface="Times New Roman" pitchFamily="18" charset="0"/>
                <a:cs typeface="Times New Roman" pitchFamily="18" charset="0"/>
              </a:rPr>
              <a:t>.</a:t>
            </a:r>
            <a:r>
              <a:rPr lang="ru-RU" sz="2000" b="1" i="1" dirty="0">
                <a:latin typeface="Times New Roman" pitchFamily="18" charset="0"/>
                <a:cs typeface="Times New Roman" pitchFamily="18" charset="0"/>
              </a:rPr>
              <a:t> Живописцы эпохи Возрождения считали, что они имели право исправлять недоработки природы, т.е., если человек имел некрасивые черты лица, художники исправляли их таким образом, что лицо становилось милым и привлекательным</a:t>
            </a:r>
            <a:r>
              <a:rPr lang="ru-RU" sz="2000" b="1" i="1" dirty="0" smtClean="0">
                <a:latin typeface="Times New Roman" pitchFamily="18" charset="0"/>
                <a:cs typeface="Times New Roman" pitchFamily="18" charset="0"/>
              </a:rPr>
              <a:t>.</a:t>
            </a:r>
            <a:r>
              <a:rPr lang="ru-RU" sz="2000" b="1" dirty="0">
                <a:latin typeface="Times New Roman" pitchFamily="18" charset="0"/>
                <a:cs typeface="Times New Roman" pitchFamily="18" charset="0"/>
              </a:rPr>
              <a:t> Зритель должен был быть впечатлен изображениями на картинах. Например, Рафаэль достиг полного соответствия данному правилу, создав картину </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a:t>
            </a:r>
            <a:r>
              <a:rPr lang="ru-RU" sz="2000" b="1" dirty="0">
                <a:latin typeface="Times New Roman" pitchFamily="18" charset="0"/>
                <a:cs typeface="Times New Roman" pitchFamily="18" charset="0"/>
              </a:rPr>
              <a:t>Афинская школа». </a:t>
            </a:r>
          </a:p>
        </p:txBody>
      </p:sp>
      <p:pic>
        <p:nvPicPr>
          <p:cNvPr id="7170" name="Picture 2" descr="C:\Users\user\Desktop\fenix1.jpg"/>
          <p:cNvPicPr>
            <a:picLocks noChangeAspect="1" noChangeArrowheads="1"/>
          </p:cNvPicPr>
          <p:nvPr/>
        </p:nvPicPr>
        <p:blipFill>
          <a:blip r:embed="rId2"/>
          <a:srcRect/>
          <a:stretch>
            <a:fillRect/>
          </a:stretch>
        </p:blipFill>
        <p:spPr bwMode="auto">
          <a:xfrm>
            <a:off x="2571736" y="3357562"/>
            <a:ext cx="4143404" cy="3294006"/>
          </a:xfrm>
          <a:prstGeom prst="rect">
            <a:avLst/>
          </a:prstGeom>
          <a:noFill/>
        </p:spPr>
      </p:pic>
    </p:spTree>
  </p:cSld>
  <p:clrMapOvr>
    <a:masterClrMapping/>
  </p:clrMapOvr>
</p:sld>
</file>

<file path=ppt/theme/theme1.xml><?xml version="1.0" encoding="utf-8"?>
<a:theme xmlns:a="http://schemas.openxmlformats.org/drawingml/2006/main" name="Тема Office">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278</TotalTime>
  <Words>683</Words>
  <Application>Microsoft Office PowerPoint</Application>
  <PresentationFormat>Экран (4:3)</PresentationFormat>
  <Paragraphs>20</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Тема Office</vt:lpstr>
      <vt:lpstr>7 класс. I четверть. Изображение фигуры человека и образ человека.  Урок 8. Понимание красоты человека в европейском и русском искусстве.    Приложение к урок.  “ Человек в исторической эпохе. ”.  </vt:lpstr>
      <vt:lpstr>Человек во взаимоотношении с определенным типом общества, к которому он принадлежит, будь то античный или средневековый человек, обладает свойствами, интересами, стремлениями, которые определены особенностями  исторического периода. Для первобытного человека присуще полное подчинение “ враждебно противостоящей и непонятной ему окружающей природе”. </vt:lpstr>
      <vt:lpstr>Важнейшая черта первобытного искусства состоит в особом интересе к зверю, отразившем зависимость человека от окружающего мира, от сил природы. Безусловно, образ человека тоже занимал в нем определенное место, а в последние периоды приобрел во многих случаях и ведущее положение. Однако в первобытном искусстве в целом изображению человека придается не столь важное значение по сравнению с искусством последующих эпох, где человек будет играть центральную роль, а все остальное станет только фоном, на котором разворачивается его деятельность.</vt:lpstr>
      <vt:lpstr>Протекло бесконечное количество веков. Человек античной эпохи был убежден в том, что нет ничего прекраснее человека, его тела и боги могут быть похожи только на него.   “Афина” рельеф с Афинского акрополя.            “Тесей” Афинский герой.</vt:lpstr>
      <vt:lpstr>Боги в эпоху античности изображались в виде обнаженных людей. Красота человеческого тела воспевалась в скульптуре. Нагота не считалась стыдной.  Человек в эту эпоху находился в центре мира, боги лишь отражали жизнь людей.    “Собрание богов: Посейдон - владыка вод, Югиня-охотница Артемида и Дионис – бог виноделия. “  </vt:lpstr>
      <vt:lpstr>Исторические перемены! Средневековый человек одновременно жил даже не в двойном, а как бы в тройном измерении: благочестивыми помыслами - о боге, о рае в мире ином;  воображением и суеверием - в мире колдовском и  умом практическим - в мире суровой феодальной действительности.      Ута фон Балленштед и Эккехард. Наумбургский собор, ок.1250—60</vt:lpstr>
      <vt:lpstr> Средневековое искусство не столько "изображало" окружающую действительность, сколько "запечатлевало" её, "останавливало мир". Идеал людей этой эпохи связан с образом страдающего человека. Он бесконечно далек от идеала античности. То единство красоты физической и духовной, которое было характерно для мироощущения древних, теперь распалось. Телу, подверженной тлению плотской “оболочке” средневековое сознание противопоставляло бессмертную человеческую душу. </vt:lpstr>
      <vt:lpstr>Совершенно иначе человек стал относиться к своей биологической конституции и своим естественным потребностям в эпоху Возрождения. В целом ренессансного человека отличает яркое проявление противоречивости характера: “две силы бьются в человеке: одна напряженная, болезненная - сила полудикого варвара; другая - тонкая, пытливая сила мыли человека - творца”.    Микеланджело Буонаротти «Страшный суд»</vt:lpstr>
      <vt:lpstr>Художники в эпоху Ренессанса стремились передать точное изображение, например, человека на фоне природы. Живописцы эпохи Возрождения считали, что они имели право исправлять недоработки природы, т.е., если человек имел некрасивые черты лица, художники исправляли их таким образом, что лицо становилось милым и привлекательным. Зритель должен был быть впечатлен изображениями на картинах. Например, Рафаэль достиг полного соответствия данному правилу, создав картину  «Афинская школа». </vt:lpstr>
      <vt:lpstr>Слайд 10</vt:lpstr>
      <vt:lpstr>Рафаэль Санти (1483 - 1520) известный в мире искусства как Рафаэль создавал свои произведения в Италии. Его картины проникнуты лиризмом и изяществом. Рафаэль – это представитель эпохи Ренессанса, который изображал человека и его бытие на земле, любил расписывать стены соборов Ватикана. Картины предавали единство фигур, пропорциональные соответствия пространства и образов, благозвучие колорита. Чистота Богородицы явилась основой для многих картин Рафаэля. Его самое первое изображение Богоматери – это Сикстинская мадонна, которая была написана известным художником еще в 1513 году. Портреты, которые были созданы Рафаэлем, отражали идеальный человеческий образ.</vt:lpstr>
      <vt:lpstr>Более богатая и многогранная личность Нового Времени  добровольно ищет уединения, но в то же время она острее переживает одиночество как следствие дефицита общения и неспособности выразить богатство своих переживаний. Для этой эпохи человек больше не находится под взором бога: человек теперь  волен делать что хочет, идти куда вздумается, но и венцом творения он уже больше не является, став лишь одной из частей мироздания.   Иван Фирсов  «Юный живописец», 2-я пол. 1760-х годов, Государственная Третьяковская галерея.</vt:lpstr>
      <vt:lpstr>В 1757 году была открыта Академия художеств, заложившая основы русского академического стиля в живописи конца 18 – 19 веков. Во второй половине 18 века художники обращают внимание на внутренний мир человека и на то, какими средствами можно передать характер и индивидуальные черты.   “Неизвестный художник начала 18 века. Портрет Анастасии Нарышкиной с дочерьми” </vt:lpstr>
      <vt:lpstr>Наибольшим достижением русской живописи петровского времени был портрет, в котором художественно воплотилось новое понимание ценности человеческой личности, выдвинутое потребностями преобразовывающегося русского государства. В работах Федора Степановича Рокотова (1735/36—1808)  можно наблюдать глубокое  осмысление этической сущности человека, видеть  ценности его внутреннего мира.     “Портрет И.Н.Тютчева.” </vt:lpstr>
      <vt:lpstr>Характерное произведение зрелого Рокотова — портрет поэта и драматурга А. П. Сумарокова (ок. 1777; Москва, Исторический музей). Здесь создан тип дворянского интеллигента второй половины 18 века. Портрету присущи известная парадность, импозантность постановки фигуры, декоративная трактовка аксессуаров; тем не менее Сумароков изображен человеком большого, глубокого и благородного ума. Выражение презрительной горечи, которой дышит его лицо, отражает реальное мироощущение опального поэта. </vt:lpstr>
      <vt:lpstr>Антон Павлович Лосенко обратился к сюжету русской истории  - «Владимир и Рогнеда» , он написал в 1770 году.   Художник изобразил душевные переживания героев, горе Рогнеды и раскаяние Владимира, убившего ее отца и братьев.  </vt:lpstr>
      <vt:lpstr>Следующая монументальная картина А. П. Лосенко, «Прощание Гектора с Андромахой» (1773), также изображала глубокие душевные переживания героев.  Изображение внутреннего мира человека было характерной чертой русской живописи второй половины 18 века. </vt:lpstr>
      <vt:lpstr>Человеческая деятельность в XX веке приобрела более глобальный характер. Человек в нашем столетии стал обладателем множества научных открытий и технических средств, использование которых явилось причиной экологических проблем. Для современного человека, в целом, характерны многие черты предыдущих эпох, только они ярче выражены.  П.Пикассо“Дочь художника”             П.Пикассо “Девочка на шаре”</vt:lpstr>
      <vt:lpstr>Развитие научно-технического прогресса  подтолкнуло человечество к смене восприятий ценностей цивилизации, места человека в природе и обществе, эстетических и морально-этических ценностей. Это время борьбы со стереотипами в искусстве, поиск новых идей , материалов, стилей и техники исполнения произведений. Образ человека продолжает доминировать в искусстве, но всё больше он строится на ассоциативной основе.  Динамизм индустриальной эпохи приводит к обобщающему образу, красота тела – природы –души человека.    Картина Чюрлениса: ”Истина”    </vt:lpstr>
      <vt:lpstr>Слайд 20</vt:lpstr>
      <vt:lpstr>Литература  Неменский Б.М. Педагогика искусства. Просвещение. 2007  Кора Д. Энциклопедия (детская). Росмэн, 2010   Платонова Н.И., Синюков В.Д. Энциклопедический словарь юного художника. М.:      Интернет – ресурсы: Федеральный портал «Российское образование» (http://www.edu.ru/).   Сетевое объединение методистов «СОМ» (один из проектов Федерации Интернет-образования) (http://som.fio.ru/).   Портал «Все образование» (http://catalog.alledu.ru/).     Музеи, галереи и художественные каталоги Каталог Музеи России (http://www.museum.ru/).    Эрмитаж (http://www.hermitage.ru/).    Русский музей (http://www.rusmuseum.ru/).    Музей им. Пушкина (http://www.museum.ru/gmii/).</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 класс. I четверть. Изображение фигуры человека и образ человека.  Урок 8. Понимание красоты человека в европейском и русском искусстве.    Приложение к урок.  “ Человек в исторической эпохе. ”.  </dc:title>
  <dc:creator>Клочкова</dc:creator>
  <cp:lastModifiedBy>Клочкова</cp:lastModifiedBy>
  <cp:revision>38</cp:revision>
  <dcterms:created xsi:type="dcterms:W3CDTF">2013-03-27T09:48:35Z</dcterms:created>
  <dcterms:modified xsi:type="dcterms:W3CDTF">2013-05-10T11:04:18Z</dcterms:modified>
</cp:coreProperties>
</file>